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p:regular r:id="rId24"/>
      <p:bold r:id="rId25"/>
      <p:italic r:id="rId26"/>
      <p:boldItalic r:id="rId27"/>
    </p:embeddedFont>
    <p:embeddedFont>
      <p:font typeface="Proxima Nova"/>
      <p:regular r:id="rId28"/>
      <p:bold r:id="rId29"/>
      <p:italic r:id="rId30"/>
      <p:boldItalic r:id="rId31"/>
    </p:embeddedFont>
    <p:embeddedFont>
      <p:font typeface="Satisfy"/>
      <p:regular r:id="rId32"/>
    </p:embeddedFont>
    <p:embeddedFont>
      <p:font typeface="Lemon"/>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1255FE-0549-44E1-B31E-41BAC95022A1}">
  <a:tblStyle styleId="{461255FE-0549-44E1-B31E-41BAC95022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regular.fntdata"/><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roximaNova-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ProximaNova-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4.xml"/><Relationship Id="rId33" Type="http://schemas.openxmlformats.org/officeDocument/2006/relationships/font" Target="fonts/Lemon-regular.fntdata"/><Relationship Id="rId10" Type="http://schemas.openxmlformats.org/officeDocument/2006/relationships/slide" Target="slides/slide3.xml"/><Relationship Id="rId32" Type="http://schemas.openxmlformats.org/officeDocument/2006/relationships/font" Target="fonts/Satisfy-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78de08bfc_0_3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78de08bf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will be using pandas in this course, which was built off of the numpy library. Numpy is really good for working with arrays or lists and pandas adds on the functionality for data manipulation, analysis and visualization.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78de08bfc_0_3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78de08bf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Both matplotlib and seaborn provide functions and methods that can be used to create amazing data visualizations.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78de08bfc_0_3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78de08b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And Scikit learn is mainly used for predictive data analysis which is used in machine learning and artificial intelligence.</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78de08bfc_0_3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78de08bf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78de08bfc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78de08bfc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class, B: documentation, C: library, D: module,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78de08bfc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78de08bfc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class, B: documentation, C: library, D: function,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8de08bfc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8de08bfc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Text Slide </a:t>
            </a:r>
            <a:endParaRPr/>
          </a:p>
          <a:p>
            <a:pPr indent="0" lvl="0" marL="0" rtl="0" algn="l">
              <a:spcBef>
                <a:spcPts val="0"/>
              </a:spcBef>
              <a:spcAft>
                <a:spcPts val="0"/>
              </a:spcAft>
              <a:buNone/>
            </a:pPr>
            <a:r>
              <a:rPr lang="en"/>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78de08bfc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78de08bf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Python is an open-source language. What this means is that python’s source code is shared and available for anybody to access, make a copy and modify. This allows users in the python community to develop modules, packages and libraries that everyone can incorporate into their code and use.</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78de08bfc_0_2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78de08bf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module in python is full of pre-built functions, variables and more and is meant to be imported and used within your code. Let’s say that you wanted to find the average of two numbers. We could try typing this, but would end up with an error. This is because there is no function for average built in to Python. Let’s build the function for the average of two number.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78de08bfc_0_2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78de08bf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 find the average of two numbers, we would add the numbers and then divide by 2. Here is a function that will return the average. Now, if we try to find the average, it will work. Instead of defining this function in every exercise we complete, instead we could import a module that already has this function defined and use that. This can help save a lot of time when more complex functions are needed.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78de08bfc_0_3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78de08bf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Instead of defining this function in every exercise we complete, instead we could import a module that already has this function defined and use that. By importing the module, our file now includes all of the functions that are defined within the module. This can help save a lot of time when more complex functions are needed.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78de08bfc_0_3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78de08bf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Two other terms used are a package - which is a collection of different modules and a library which is a much bigger collection of other packages, modules and functions. Modules, packages and libraries are all available to python users to use within their code, their projects and their programs.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78de08bfc_0_3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78de08bf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using any module or library, it’s important to know how to find and use the documentation that was written for that specific library. The documentation will tell you what functions, methods and variables are available that you can use, how to use them and will often give you some examples of the functions being used as well. This can be very helpful in learning how to best use each module or library. Shown here is the documentation for the random library. If we scroll a bit further down,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78de08bfc_0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78de08bf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By checking the documentation, we see that we can not only return a random float value from 0 to 1, which we did in our example, but there is also an option to return a float within a range of floats values using the function random.uniform. The two examples here are given in the documentation as well. The first example shows the random.random function, which returns a float from 0-1 and the second one demonstrates the random.uniform function which will, in this case, return a random float value between 2.5 and 10.</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78de08bfc_0_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78de08bf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 are a lot of data science specific libraries that are built for the python programming language. It’s one of the reasons that python is a very popular choice of language to use for data science. Each library is built for a different main purpose.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4"/>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14"/>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69" name="Google Shape;69;p14"/>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5"/>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73" name="Google Shape;73;p15"/>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79" name="Shape 79"/>
        <p:cNvGrpSpPr/>
        <p:nvPr/>
      </p:nvGrpSpPr>
      <p:grpSpPr>
        <a:xfrm>
          <a:off x="0" y="0"/>
          <a:ext cx="0" cy="0"/>
          <a:chOff x="0" y="0"/>
          <a:chExt cx="0" cy="0"/>
        </a:xfrm>
      </p:grpSpPr>
      <p:sp>
        <p:nvSpPr>
          <p:cNvPr id="80" name="Google Shape;80;p17"/>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81" name="Google Shape;8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2" name="Google Shape;82;p17"/>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7"/>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rtl="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87" name="Google Shape;87;p18"/>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8" name="Google Shape;88;p18"/>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1" name="Google Shape;91;p19"/>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92" name="Google Shape;92;p19"/>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5" name="Google Shape;95;p20"/>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20"/>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9" name="Google Shape;99;p21"/>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100" name="Google Shape;100;p21"/>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101" name="Shape 101"/>
        <p:cNvGrpSpPr/>
        <p:nvPr/>
      </p:nvGrpSpPr>
      <p:grpSpPr>
        <a:xfrm>
          <a:off x="0" y="0"/>
          <a:ext cx="0" cy="0"/>
          <a:chOff x="0" y="0"/>
          <a:chExt cx="0" cy="0"/>
        </a:xfrm>
      </p:grpSpPr>
      <p:sp>
        <p:nvSpPr>
          <p:cNvPr id="102" name="Google Shape;102;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3" name="Google Shape;103;p22"/>
          <p:cNvPicPr preferRelativeResize="0"/>
          <p:nvPr/>
        </p:nvPicPr>
        <p:blipFill>
          <a:blip r:embed="rId2">
            <a:alphaModFix/>
          </a:blip>
          <a:stretch>
            <a:fillRect/>
          </a:stretch>
        </p:blipFill>
        <p:spPr>
          <a:xfrm>
            <a:off x="0" y="0"/>
            <a:ext cx="9144000" cy="3834876"/>
          </a:xfrm>
          <a:prstGeom prst="rect">
            <a:avLst/>
          </a:prstGeom>
          <a:noFill/>
          <a:ln>
            <a:noFill/>
          </a:ln>
        </p:spPr>
      </p:pic>
      <p:sp>
        <p:nvSpPr>
          <p:cNvPr id="104" name="Google Shape;104;p22"/>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106" name="Google Shape;106;p22"/>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107" name="Shape 107"/>
        <p:cNvGrpSpPr/>
        <p:nvPr/>
      </p:nvGrpSpPr>
      <p:grpSpPr>
        <a:xfrm>
          <a:off x="0" y="0"/>
          <a:ext cx="0" cy="0"/>
          <a:chOff x="0" y="0"/>
          <a:chExt cx="0" cy="0"/>
        </a:xfrm>
      </p:grpSpPr>
      <p:sp>
        <p:nvSpPr>
          <p:cNvPr id="108" name="Google Shape;108;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9" name="Google Shape;109;p23"/>
          <p:cNvPicPr preferRelativeResize="0"/>
          <p:nvPr/>
        </p:nvPicPr>
        <p:blipFill>
          <a:blip r:embed="rId2">
            <a:alphaModFix/>
          </a:blip>
          <a:stretch>
            <a:fillRect/>
          </a:stretch>
        </p:blipFill>
        <p:spPr>
          <a:xfrm>
            <a:off x="0" y="0"/>
            <a:ext cx="9144000" cy="3834876"/>
          </a:xfrm>
          <a:prstGeom prst="rect">
            <a:avLst/>
          </a:prstGeom>
          <a:noFill/>
          <a:ln>
            <a:noFill/>
          </a:ln>
        </p:spPr>
      </p:pic>
      <p:sp>
        <p:nvSpPr>
          <p:cNvPr id="110" name="Google Shape;110;p23"/>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111" name="Google Shape;111;p2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14" name="Google Shape;114;p24"/>
          <p:cNvPicPr preferRelativeResize="0"/>
          <p:nvPr/>
        </p:nvPicPr>
        <p:blipFill>
          <a:blip r:embed="rId2">
            <a:alphaModFix/>
          </a:blip>
          <a:stretch>
            <a:fillRect/>
          </a:stretch>
        </p:blipFill>
        <p:spPr>
          <a:xfrm>
            <a:off x="0" y="0"/>
            <a:ext cx="9144000" cy="1105625"/>
          </a:xfrm>
          <a:prstGeom prst="rect">
            <a:avLst/>
          </a:prstGeom>
          <a:noFill/>
          <a:ln>
            <a:noFill/>
          </a:ln>
        </p:spPr>
      </p:pic>
      <p:sp>
        <p:nvSpPr>
          <p:cNvPr id="115" name="Google Shape;115;p24"/>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116" name="Google Shape;116;p24"/>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117" name="Google Shape;117;p24"/>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118" name="Shape 118"/>
        <p:cNvGrpSpPr/>
        <p:nvPr/>
      </p:nvGrpSpPr>
      <p:grpSpPr>
        <a:xfrm>
          <a:off x="0" y="0"/>
          <a:ext cx="0" cy="0"/>
          <a:chOff x="0" y="0"/>
          <a:chExt cx="0" cy="0"/>
        </a:xfrm>
      </p:grpSpPr>
      <p:sp>
        <p:nvSpPr>
          <p:cNvPr id="119" name="Google Shape;119;p25"/>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120" name="Google Shape;120;p25"/>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121" name="Google Shape;121;p25"/>
          <p:cNvPicPr preferRelativeResize="0"/>
          <p:nvPr/>
        </p:nvPicPr>
        <p:blipFill>
          <a:blip r:embed="rId2">
            <a:alphaModFix/>
          </a:blip>
          <a:stretch>
            <a:fillRect/>
          </a:stretch>
        </p:blipFill>
        <p:spPr>
          <a:xfrm>
            <a:off x="0" y="0"/>
            <a:ext cx="9144000" cy="3834876"/>
          </a:xfrm>
          <a:prstGeom prst="rect">
            <a:avLst/>
          </a:prstGeom>
          <a:noFill/>
          <a:ln>
            <a:noFill/>
          </a:ln>
        </p:spPr>
      </p:pic>
      <p:sp>
        <p:nvSpPr>
          <p:cNvPr id="122" name="Google Shape;122;p2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124" name="Google Shape;124;p25"/>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descr="slide2.png" id="127" name="Google Shape;127;p26"/>
          <p:cNvPicPr preferRelativeResize="0"/>
          <p:nvPr/>
        </p:nvPicPr>
        <p:blipFill>
          <a:blip r:embed="rId3">
            <a:alphaModFix/>
          </a:blip>
          <a:stretch>
            <a:fillRect/>
          </a:stretch>
        </p:blipFill>
        <p:spPr>
          <a:xfrm>
            <a:off x="0" y="0"/>
            <a:ext cx="9144000" cy="3834876"/>
          </a:xfrm>
          <a:prstGeom prst="rect">
            <a:avLst/>
          </a:prstGeom>
          <a:noFill/>
          <a:ln>
            <a:noFill/>
          </a:ln>
        </p:spPr>
      </p:pic>
      <p:sp>
        <p:nvSpPr>
          <p:cNvPr id="128" name="Google Shape;128;p2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6"/>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31" name="Google Shape;131;p26"/>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descr="slide2.png" id="133" name="Google Shape;133;p27"/>
          <p:cNvPicPr preferRelativeResize="0"/>
          <p:nvPr/>
        </p:nvPicPr>
        <p:blipFill>
          <a:blip r:embed="rId3">
            <a:alphaModFix/>
          </a:blip>
          <a:stretch>
            <a:fillRect/>
          </a:stretch>
        </p:blipFill>
        <p:spPr>
          <a:xfrm>
            <a:off x="0" y="0"/>
            <a:ext cx="9144000" cy="3834876"/>
          </a:xfrm>
          <a:prstGeom prst="rect">
            <a:avLst/>
          </a:prstGeom>
          <a:noFill/>
          <a:ln>
            <a:noFill/>
          </a:ln>
        </p:spPr>
      </p:pic>
      <p:sp>
        <p:nvSpPr>
          <p:cNvPr id="134" name="Google Shape;134;p2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136" name="Google Shape;136;p27"/>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137" name="Google Shape;137;p27"/>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descr="slide2.png" id="139" name="Google Shape;139;p28"/>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0" name="Google Shape;140;p2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142" name="Google Shape;142;p28"/>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descr="slide2.png" id="144" name="Google Shape;144;p29"/>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5" name="Google Shape;145;p29"/>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9"/>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148" name="Shape 148"/>
        <p:cNvGrpSpPr/>
        <p:nvPr/>
      </p:nvGrpSpPr>
      <p:grpSpPr>
        <a:xfrm>
          <a:off x="0" y="0"/>
          <a:ext cx="0" cy="0"/>
          <a:chOff x="0" y="0"/>
          <a:chExt cx="0" cy="0"/>
        </a:xfrm>
      </p:grpSpPr>
      <p:sp>
        <p:nvSpPr>
          <p:cNvPr id="149" name="Google Shape;149;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50" name="Google Shape;150;p30"/>
          <p:cNvPicPr preferRelativeResize="0"/>
          <p:nvPr/>
        </p:nvPicPr>
        <p:blipFill>
          <a:blip r:embed="rId2">
            <a:alphaModFix/>
          </a:blip>
          <a:stretch>
            <a:fillRect/>
          </a:stretch>
        </p:blipFill>
        <p:spPr>
          <a:xfrm>
            <a:off x="0" y="0"/>
            <a:ext cx="9144000" cy="3834876"/>
          </a:xfrm>
          <a:prstGeom prst="rect">
            <a:avLst/>
          </a:prstGeom>
          <a:noFill/>
          <a:ln>
            <a:noFill/>
          </a:ln>
        </p:spPr>
      </p:pic>
      <p:sp>
        <p:nvSpPr>
          <p:cNvPr id="151" name="Google Shape;151;p3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31"/>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32"/>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59" name="Google Shape;159;p32"/>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0" name="Shape 160"/>
        <p:cNvGrpSpPr/>
        <p:nvPr/>
      </p:nvGrpSpPr>
      <p:grpSpPr>
        <a:xfrm>
          <a:off x="0" y="0"/>
          <a:ext cx="0" cy="0"/>
          <a:chOff x="0" y="0"/>
          <a:chExt cx="0" cy="0"/>
        </a:xfrm>
      </p:grpSpPr>
      <p:sp>
        <p:nvSpPr>
          <p:cNvPr id="161" name="Google Shape;161;p33"/>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62" name="Google Shape;162;p33"/>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 name="Google Shape;16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64" name="Google Shape;164;p33"/>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65" name="Google Shape;165;p33"/>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66" name="Shape 166"/>
        <p:cNvGrpSpPr/>
        <p:nvPr/>
      </p:nvGrpSpPr>
      <p:grpSpPr>
        <a:xfrm>
          <a:off x="0" y="0"/>
          <a:ext cx="0" cy="0"/>
          <a:chOff x="0" y="0"/>
          <a:chExt cx="0" cy="0"/>
        </a:xfrm>
      </p:grpSpPr>
      <p:sp>
        <p:nvSpPr>
          <p:cNvPr id="167" name="Google Shape;16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8" name="Google Shape;168;p34"/>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69" name="Google Shape;169;p34"/>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70" name="Google Shape;170;p34"/>
          <p:cNvGraphicFramePr/>
          <p:nvPr/>
        </p:nvGraphicFramePr>
        <p:xfrm>
          <a:off x="993813" y="1655973"/>
          <a:ext cx="3000000" cy="3000000"/>
        </p:xfrm>
        <a:graphic>
          <a:graphicData uri="http://schemas.openxmlformats.org/drawingml/2006/table">
            <a:tbl>
              <a:tblPr>
                <a:noFill/>
                <a:tableStyleId>{461255FE-0549-44E1-B31E-41BAC95022A1}</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rtl="0">
              <a:spcBef>
                <a:spcPts val="0"/>
              </a:spcBef>
              <a:spcAft>
                <a:spcPts val="0"/>
              </a:spcAft>
              <a:buClr>
                <a:srgbClr val="555555"/>
              </a:buClr>
              <a:buSzPts val="3600"/>
              <a:buNone/>
              <a:defRPr b="1" sz="3600">
                <a:solidFill>
                  <a:srgbClr val="555555"/>
                </a:solidFill>
              </a:defRPr>
            </a:lvl2pPr>
            <a:lvl3pPr lvl="2" rtl="0">
              <a:spcBef>
                <a:spcPts val="0"/>
              </a:spcBef>
              <a:spcAft>
                <a:spcPts val="0"/>
              </a:spcAft>
              <a:buClr>
                <a:srgbClr val="555555"/>
              </a:buClr>
              <a:buSzPts val="3600"/>
              <a:buNone/>
              <a:defRPr b="1" sz="3600">
                <a:solidFill>
                  <a:srgbClr val="555555"/>
                </a:solidFill>
              </a:defRPr>
            </a:lvl3pPr>
            <a:lvl4pPr lvl="3" rtl="0">
              <a:spcBef>
                <a:spcPts val="0"/>
              </a:spcBef>
              <a:spcAft>
                <a:spcPts val="0"/>
              </a:spcAft>
              <a:buClr>
                <a:srgbClr val="555555"/>
              </a:buClr>
              <a:buSzPts val="3600"/>
              <a:buNone/>
              <a:defRPr b="1" sz="3600">
                <a:solidFill>
                  <a:srgbClr val="555555"/>
                </a:solidFill>
              </a:defRPr>
            </a:lvl4pPr>
            <a:lvl5pPr lvl="4" rtl="0">
              <a:spcBef>
                <a:spcPts val="0"/>
              </a:spcBef>
              <a:spcAft>
                <a:spcPts val="0"/>
              </a:spcAft>
              <a:buClr>
                <a:srgbClr val="555555"/>
              </a:buClr>
              <a:buSzPts val="3600"/>
              <a:buNone/>
              <a:defRPr b="1" sz="3600">
                <a:solidFill>
                  <a:srgbClr val="555555"/>
                </a:solidFill>
              </a:defRPr>
            </a:lvl5pPr>
            <a:lvl6pPr lvl="5" rtl="0">
              <a:spcBef>
                <a:spcPts val="0"/>
              </a:spcBef>
              <a:spcAft>
                <a:spcPts val="0"/>
              </a:spcAft>
              <a:buClr>
                <a:srgbClr val="555555"/>
              </a:buClr>
              <a:buSzPts val="3600"/>
              <a:buNone/>
              <a:defRPr b="1" sz="3600">
                <a:solidFill>
                  <a:srgbClr val="555555"/>
                </a:solidFill>
              </a:defRPr>
            </a:lvl6pPr>
            <a:lvl7pPr lvl="6" rtl="0">
              <a:spcBef>
                <a:spcPts val="0"/>
              </a:spcBef>
              <a:spcAft>
                <a:spcPts val="0"/>
              </a:spcAft>
              <a:buClr>
                <a:srgbClr val="555555"/>
              </a:buClr>
              <a:buSzPts val="3600"/>
              <a:buNone/>
              <a:defRPr b="1" sz="3600">
                <a:solidFill>
                  <a:srgbClr val="555555"/>
                </a:solidFill>
              </a:defRPr>
            </a:lvl7pPr>
            <a:lvl8pPr lvl="7" rtl="0">
              <a:spcBef>
                <a:spcPts val="0"/>
              </a:spcBef>
              <a:spcAft>
                <a:spcPts val="0"/>
              </a:spcAft>
              <a:buClr>
                <a:srgbClr val="555555"/>
              </a:buClr>
              <a:buSzPts val="3600"/>
              <a:buNone/>
              <a:defRPr b="1" sz="3600">
                <a:solidFill>
                  <a:srgbClr val="555555"/>
                </a:solidFill>
              </a:defRPr>
            </a:lvl8pPr>
            <a:lvl9pPr lvl="8" rtl="0">
              <a:spcBef>
                <a:spcPts val="0"/>
              </a:spcBef>
              <a:spcAft>
                <a:spcPts val="0"/>
              </a:spcAft>
              <a:buClr>
                <a:srgbClr val="555555"/>
              </a:buClr>
              <a:buSzPts val="3600"/>
              <a:buNone/>
              <a:defRPr b="1" sz="3600">
                <a:solidFill>
                  <a:srgbClr val="555555"/>
                </a:solidFill>
              </a:defRPr>
            </a:lvl9pPr>
          </a:lstStyle>
          <a:p/>
        </p:txBody>
      </p:sp>
      <p:sp>
        <p:nvSpPr>
          <p:cNvPr id="65" name="Google Shape;65;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NsYXNzIiwiZG9jdW1lbnRhdGlvbiIsImxpYnJhcnkiLCJtb2R1bGUiXX0=pearId=magic-pear-shape-identifier" TargetMode="External"/><Relationship Id="rId4" Type="http://schemas.openxmlformats.org/officeDocument/2006/relationships/image" Target="../media/image20.png"/><Relationship Id="rId5" Type="http://schemas.openxmlformats.org/officeDocument/2006/relationships/hyperlink" Target="http://dontchangethislink.peardeckmagic.zone?eyJ0eXBlIjoiZ29vZ2xlLXNsaWRlcy1hZGRvbi1yZXNwb25zZS1mb290ZXIiLCJsYXN0RWRpdGVkQnkiOiJ1bmtub3duIiwicHJlc2VudGF0aW9uSWQiOiIxbmRsMmVvZG5QeVNnbzFGa3RQNUVvTlA3dVBkU3psVGo0eDE1R09DcHFuayIsImNvbnRlbnRJZCI6ImN1c3RvbS1yZXNwb25zZS1tdWx0aXBsZUNob2ljZSIsInNsaWRlSWQiOiJnZTc4ZGUwOGJmY18wXzQ4NyIsImNvbnRlbnRJbnN0YW5jZUlkIjoiMW5kbDJlb2RuUHlTZ28xRmt0UDVFb05QN3VQZFN6bFRqNHgxNUdPQ3BxbmsvNTliODc5NTktNTdiMS00OGQyLTkxNjEtNzM5ZDI4Y2RkYzc5In0=pearId=magic-pear-metadata-identifi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NsYXNzIiwiZG9jdW1lbnRhdGlvbiIsImxpYnJhcnkiLCJmdW5jdGlvbiJdfQ==pearId=magic-pear-shape-identifier" TargetMode="External"/><Relationship Id="rId4" Type="http://schemas.openxmlformats.org/officeDocument/2006/relationships/image" Target="../media/image21.png"/><Relationship Id="rId5" Type="http://schemas.openxmlformats.org/officeDocument/2006/relationships/hyperlink" Target="http://dontchangethislink.peardeckmagic.zone?eyJ0eXBlIjoiZ29vZ2xlLXNsaWRlcy1hZGRvbi1yZXNwb25zZS1mb290ZXIiLCJsYXN0RWRpdGVkQnkiOiJ1bmtub3duIiwicHJlc2VudGF0aW9uSWQiOiIxbmRsMmVvZG5QeVNnbzFGa3RQNUVvTlA3dVBkU3psVGo0eDE1R09DcHFuayIsImNvbnRlbnRJZCI6ImN1c3RvbS1yZXNwb25zZS1tdWx0aXBsZUNob2ljZSIsInNsaWRlSWQiOiJnZTc4ZGUwOGJmY18wXzQ5MiIsImNvbnRlbnRJbnN0YW5jZUlkIjoiMW5kbDJlb2RuUHlTZ28xRmt0UDVFb05QN3VQZFN6bFRqNHgxNUdPQ3BxbmsvYjM4NmI1YzYtZWNlNC00ZDIyLThiOWEtNTEyMzA2NjMzNDRmIn0=pearId=magic-pear-metadata-identifi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J1bmtub3duIiwicHJlc2VudGF0aW9uSWQiOiIxbmRsMmVvZG5QeVNnbzFGa3RQNUVvTlA3dVBkU3psVGo0eDE1R09DcHFuayIsImNvbnRlbnRJZCI6ImN1c3RvbS1yZXNwb25zZS1mcmVlUmVzcG9uc2UtdGV4dCIsInNsaWRlSWQiOiJnZTc4ZGUwOGJmY18wXzQ5NyIsImNvbnRlbnRJbnN0YW5jZUlkIjoiMW5kbDJlb2RuUHlTZ28xRmt0UDVFb05QN3VQZFN6bFRqNHgxNUdPQ3BxbmsvY2ZmY2MzYzgtYjk5YS00ZmYwLTgwMTktM2NjZGE0Y2ZlOTViIn0=pearId=magic-pear-metadata-identifi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pypi.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Lesson 4 - Modules, Packages &amp; Libraries</a:t>
            </a:r>
            <a:endParaRPr/>
          </a:p>
        </p:txBody>
      </p:sp>
      <p:sp>
        <p:nvSpPr>
          <p:cNvPr id="176" name="Google Shape;176;p35"/>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Mack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for Data Science </a:t>
            </a:r>
            <a:endParaRPr/>
          </a:p>
        </p:txBody>
      </p:sp>
      <p:pic>
        <p:nvPicPr>
          <p:cNvPr id="253" name="Google Shape;253;p44"/>
          <p:cNvPicPr preferRelativeResize="0"/>
          <p:nvPr/>
        </p:nvPicPr>
        <p:blipFill>
          <a:blip r:embed="rId3">
            <a:alphaModFix/>
          </a:blip>
          <a:stretch>
            <a:fillRect/>
          </a:stretch>
        </p:blipFill>
        <p:spPr>
          <a:xfrm>
            <a:off x="3313100" y="1338038"/>
            <a:ext cx="5715000" cy="1190625"/>
          </a:xfrm>
          <a:prstGeom prst="rect">
            <a:avLst/>
          </a:prstGeom>
          <a:noFill/>
          <a:ln cap="flat" cmpd="sng" w="28575">
            <a:solidFill>
              <a:srgbClr val="FF9900"/>
            </a:solidFill>
            <a:prstDash val="solid"/>
            <a:round/>
            <a:headEnd len="sm" w="sm" type="none"/>
            <a:tailEnd len="sm" w="sm" type="none"/>
          </a:ln>
        </p:spPr>
      </p:pic>
      <p:pic>
        <p:nvPicPr>
          <p:cNvPr id="254" name="Google Shape;254;p44"/>
          <p:cNvPicPr preferRelativeResize="0"/>
          <p:nvPr/>
        </p:nvPicPr>
        <p:blipFill>
          <a:blip r:embed="rId4">
            <a:alphaModFix/>
          </a:blip>
          <a:stretch>
            <a:fillRect/>
          </a:stretch>
        </p:blipFill>
        <p:spPr>
          <a:xfrm>
            <a:off x="4751448" y="2574751"/>
            <a:ext cx="3814800" cy="915550"/>
          </a:xfrm>
          <a:prstGeom prst="rect">
            <a:avLst/>
          </a:prstGeom>
          <a:noFill/>
          <a:ln>
            <a:noFill/>
          </a:ln>
        </p:spPr>
      </p:pic>
      <p:pic>
        <p:nvPicPr>
          <p:cNvPr id="255" name="Google Shape;255;p44"/>
          <p:cNvPicPr preferRelativeResize="0"/>
          <p:nvPr/>
        </p:nvPicPr>
        <p:blipFill>
          <a:blip r:embed="rId5">
            <a:alphaModFix/>
          </a:blip>
          <a:stretch>
            <a:fillRect/>
          </a:stretch>
        </p:blipFill>
        <p:spPr>
          <a:xfrm>
            <a:off x="350400" y="2889051"/>
            <a:ext cx="3325125" cy="1790026"/>
          </a:xfrm>
          <a:prstGeom prst="rect">
            <a:avLst/>
          </a:prstGeom>
          <a:noFill/>
          <a:ln>
            <a:noFill/>
          </a:ln>
        </p:spPr>
      </p:pic>
      <p:pic>
        <p:nvPicPr>
          <p:cNvPr id="256" name="Google Shape;256;p44"/>
          <p:cNvPicPr preferRelativeResize="0"/>
          <p:nvPr/>
        </p:nvPicPr>
        <p:blipFill>
          <a:blip r:embed="rId6">
            <a:alphaModFix/>
          </a:blip>
          <a:stretch>
            <a:fillRect/>
          </a:stretch>
        </p:blipFill>
        <p:spPr>
          <a:xfrm>
            <a:off x="218750" y="1274788"/>
            <a:ext cx="2926890" cy="1317100"/>
          </a:xfrm>
          <a:prstGeom prst="rect">
            <a:avLst/>
          </a:prstGeom>
          <a:noFill/>
          <a:ln cap="flat" cmpd="sng" w="28575">
            <a:solidFill>
              <a:srgbClr val="FF9900"/>
            </a:solidFill>
            <a:prstDash val="solid"/>
            <a:round/>
            <a:headEnd len="sm" w="sm" type="none"/>
            <a:tailEnd len="sm" w="sm" type="none"/>
          </a:ln>
        </p:spPr>
      </p:pic>
      <p:pic>
        <p:nvPicPr>
          <p:cNvPr id="257" name="Google Shape;257;p44"/>
          <p:cNvPicPr preferRelativeResize="0"/>
          <p:nvPr/>
        </p:nvPicPr>
        <p:blipFill>
          <a:blip r:embed="rId7">
            <a:alphaModFix/>
          </a:blip>
          <a:stretch>
            <a:fillRect/>
          </a:stretch>
        </p:blipFill>
        <p:spPr>
          <a:xfrm>
            <a:off x="4186695" y="3676289"/>
            <a:ext cx="4730200" cy="13565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for Data Science </a:t>
            </a:r>
            <a:endParaRPr/>
          </a:p>
        </p:txBody>
      </p:sp>
      <p:pic>
        <p:nvPicPr>
          <p:cNvPr id="263" name="Google Shape;263;p45"/>
          <p:cNvPicPr preferRelativeResize="0"/>
          <p:nvPr/>
        </p:nvPicPr>
        <p:blipFill>
          <a:blip r:embed="rId3">
            <a:alphaModFix/>
          </a:blip>
          <a:stretch>
            <a:fillRect/>
          </a:stretch>
        </p:blipFill>
        <p:spPr>
          <a:xfrm>
            <a:off x="3313100" y="1338038"/>
            <a:ext cx="5715000" cy="1190625"/>
          </a:xfrm>
          <a:prstGeom prst="rect">
            <a:avLst/>
          </a:prstGeom>
          <a:noFill/>
          <a:ln>
            <a:noFill/>
          </a:ln>
        </p:spPr>
      </p:pic>
      <p:pic>
        <p:nvPicPr>
          <p:cNvPr id="264" name="Google Shape;264;p45"/>
          <p:cNvPicPr preferRelativeResize="0"/>
          <p:nvPr/>
        </p:nvPicPr>
        <p:blipFill>
          <a:blip r:embed="rId4">
            <a:alphaModFix/>
          </a:blip>
          <a:stretch>
            <a:fillRect/>
          </a:stretch>
        </p:blipFill>
        <p:spPr>
          <a:xfrm>
            <a:off x="4751448" y="2574751"/>
            <a:ext cx="3814800" cy="915550"/>
          </a:xfrm>
          <a:prstGeom prst="rect">
            <a:avLst/>
          </a:prstGeom>
          <a:noFill/>
          <a:ln cap="flat" cmpd="sng" w="28575">
            <a:solidFill>
              <a:srgbClr val="FF9900"/>
            </a:solidFill>
            <a:prstDash val="solid"/>
            <a:round/>
            <a:headEnd len="sm" w="sm" type="none"/>
            <a:tailEnd len="sm" w="sm" type="none"/>
          </a:ln>
        </p:spPr>
      </p:pic>
      <p:pic>
        <p:nvPicPr>
          <p:cNvPr id="265" name="Google Shape;265;p45"/>
          <p:cNvPicPr preferRelativeResize="0"/>
          <p:nvPr/>
        </p:nvPicPr>
        <p:blipFill>
          <a:blip r:embed="rId5">
            <a:alphaModFix/>
          </a:blip>
          <a:stretch>
            <a:fillRect/>
          </a:stretch>
        </p:blipFill>
        <p:spPr>
          <a:xfrm>
            <a:off x="350400" y="2889051"/>
            <a:ext cx="3325125" cy="1790026"/>
          </a:xfrm>
          <a:prstGeom prst="rect">
            <a:avLst/>
          </a:prstGeom>
          <a:noFill/>
          <a:ln>
            <a:noFill/>
          </a:ln>
        </p:spPr>
      </p:pic>
      <p:pic>
        <p:nvPicPr>
          <p:cNvPr id="266" name="Google Shape;266;p45"/>
          <p:cNvPicPr preferRelativeResize="0"/>
          <p:nvPr/>
        </p:nvPicPr>
        <p:blipFill>
          <a:blip r:embed="rId6">
            <a:alphaModFix/>
          </a:blip>
          <a:stretch>
            <a:fillRect/>
          </a:stretch>
        </p:blipFill>
        <p:spPr>
          <a:xfrm>
            <a:off x="218750" y="1274788"/>
            <a:ext cx="2926890" cy="1317100"/>
          </a:xfrm>
          <a:prstGeom prst="rect">
            <a:avLst/>
          </a:prstGeom>
          <a:noFill/>
          <a:ln>
            <a:noFill/>
          </a:ln>
        </p:spPr>
      </p:pic>
      <p:pic>
        <p:nvPicPr>
          <p:cNvPr id="267" name="Google Shape;267;p45"/>
          <p:cNvPicPr preferRelativeResize="0"/>
          <p:nvPr/>
        </p:nvPicPr>
        <p:blipFill>
          <a:blip r:embed="rId7">
            <a:alphaModFix/>
          </a:blip>
          <a:stretch>
            <a:fillRect/>
          </a:stretch>
        </p:blipFill>
        <p:spPr>
          <a:xfrm>
            <a:off x="4186695" y="3676289"/>
            <a:ext cx="4730200" cy="1356586"/>
          </a:xfrm>
          <a:prstGeom prst="rect">
            <a:avLst/>
          </a:prstGeom>
          <a:noFill/>
          <a:ln cap="flat" cmpd="sng" w="28575">
            <a:solidFill>
              <a:srgbClr val="FF99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for Data Science </a:t>
            </a:r>
            <a:endParaRPr/>
          </a:p>
        </p:txBody>
      </p:sp>
      <p:pic>
        <p:nvPicPr>
          <p:cNvPr id="273" name="Google Shape;273;p46"/>
          <p:cNvPicPr preferRelativeResize="0"/>
          <p:nvPr/>
        </p:nvPicPr>
        <p:blipFill>
          <a:blip r:embed="rId3">
            <a:alphaModFix/>
          </a:blip>
          <a:stretch>
            <a:fillRect/>
          </a:stretch>
        </p:blipFill>
        <p:spPr>
          <a:xfrm>
            <a:off x="3313100" y="1338038"/>
            <a:ext cx="5715000" cy="1190625"/>
          </a:xfrm>
          <a:prstGeom prst="rect">
            <a:avLst/>
          </a:prstGeom>
          <a:noFill/>
          <a:ln>
            <a:noFill/>
          </a:ln>
        </p:spPr>
      </p:pic>
      <p:pic>
        <p:nvPicPr>
          <p:cNvPr id="274" name="Google Shape;274;p46"/>
          <p:cNvPicPr preferRelativeResize="0"/>
          <p:nvPr/>
        </p:nvPicPr>
        <p:blipFill>
          <a:blip r:embed="rId4">
            <a:alphaModFix/>
          </a:blip>
          <a:stretch>
            <a:fillRect/>
          </a:stretch>
        </p:blipFill>
        <p:spPr>
          <a:xfrm>
            <a:off x="4751448" y="2574751"/>
            <a:ext cx="3814800" cy="915550"/>
          </a:xfrm>
          <a:prstGeom prst="rect">
            <a:avLst/>
          </a:prstGeom>
          <a:noFill/>
          <a:ln>
            <a:noFill/>
          </a:ln>
        </p:spPr>
      </p:pic>
      <p:pic>
        <p:nvPicPr>
          <p:cNvPr id="275" name="Google Shape;275;p46"/>
          <p:cNvPicPr preferRelativeResize="0"/>
          <p:nvPr/>
        </p:nvPicPr>
        <p:blipFill>
          <a:blip r:embed="rId5">
            <a:alphaModFix/>
          </a:blip>
          <a:stretch>
            <a:fillRect/>
          </a:stretch>
        </p:blipFill>
        <p:spPr>
          <a:xfrm>
            <a:off x="350400" y="2889051"/>
            <a:ext cx="3325125" cy="1790026"/>
          </a:xfrm>
          <a:prstGeom prst="rect">
            <a:avLst/>
          </a:prstGeom>
          <a:noFill/>
          <a:ln cap="flat" cmpd="sng" w="28575">
            <a:solidFill>
              <a:srgbClr val="FF9900"/>
            </a:solidFill>
            <a:prstDash val="solid"/>
            <a:round/>
            <a:headEnd len="sm" w="sm" type="none"/>
            <a:tailEnd len="sm" w="sm" type="none"/>
          </a:ln>
        </p:spPr>
      </p:pic>
      <p:pic>
        <p:nvPicPr>
          <p:cNvPr id="276" name="Google Shape;276;p46"/>
          <p:cNvPicPr preferRelativeResize="0"/>
          <p:nvPr/>
        </p:nvPicPr>
        <p:blipFill>
          <a:blip r:embed="rId6">
            <a:alphaModFix/>
          </a:blip>
          <a:stretch>
            <a:fillRect/>
          </a:stretch>
        </p:blipFill>
        <p:spPr>
          <a:xfrm>
            <a:off x="218750" y="1274788"/>
            <a:ext cx="2926890" cy="1317100"/>
          </a:xfrm>
          <a:prstGeom prst="rect">
            <a:avLst/>
          </a:prstGeom>
          <a:noFill/>
          <a:ln>
            <a:noFill/>
          </a:ln>
        </p:spPr>
      </p:pic>
      <p:pic>
        <p:nvPicPr>
          <p:cNvPr id="277" name="Google Shape;277;p46"/>
          <p:cNvPicPr preferRelativeResize="0"/>
          <p:nvPr/>
        </p:nvPicPr>
        <p:blipFill>
          <a:blip r:embed="rId7">
            <a:alphaModFix/>
          </a:blip>
          <a:stretch>
            <a:fillRect/>
          </a:stretch>
        </p:blipFill>
        <p:spPr>
          <a:xfrm>
            <a:off x="4186695" y="3676289"/>
            <a:ext cx="4730200" cy="13565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283" name="Google Shape;283;p47"/>
          <p:cNvGraphicFramePr/>
          <p:nvPr/>
        </p:nvGraphicFramePr>
        <p:xfrm>
          <a:off x="952500" y="1410125"/>
          <a:ext cx="3000000" cy="3000000"/>
        </p:xfrm>
        <a:graphic>
          <a:graphicData uri="http://schemas.openxmlformats.org/drawingml/2006/table">
            <a:tbl>
              <a:tblPr>
                <a:noFill/>
                <a:tableStyleId>{461255FE-0549-44E1-B31E-41BAC95022A1}</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module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file containing Python definitions and statements.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package</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collection of related modules.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library</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collection of modules and packages.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documentation</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Written instructions detailing the functions, methods, and variables available and how to use them.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524125" y="207102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Python file that contains variables and functions and can be used in other programs is called a _________________.</a:t>
            </a:r>
            <a:endParaRPr/>
          </a:p>
        </p:txBody>
      </p:sp>
      <p:pic>
        <p:nvPicPr>
          <p:cNvPr id="289" name="Google Shape;289;p4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90" name="Google Shape;290;p4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457200" y="178062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collection of modules and packages that can be imported into a program is called a __________.</a:t>
            </a:r>
            <a:endParaRPr/>
          </a:p>
        </p:txBody>
      </p:sp>
      <p:pic>
        <p:nvPicPr>
          <p:cNvPr id="296" name="Google Shape;296;p4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97" name="Google Shape;297;p4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457200" y="12005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could you use the sqrt function from the math module to print the square root of 16?</a:t>
            </a:r>
            <a:endParaRPr/>
          </a:p>
        </p:txBody>
      </p:sp>
      <p:sp>
        <p:nvSpPr>
          <p:cNvPr id="303" name="Google Shape;303;p50"/>
          <p:cNvSpPr txBox="1"/>
          <p:nvPr/>
        </p:nvSpPr>
        <p:spPr>
          <a:xfrm>
            <a:off x="497250" y="2762525"/>
            <a:ext cx="3000000" cy="9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959A8"/>
                </a:solidFill>
                <a:highlight>
                  <a:srgbClr val="F7F7F9"/>
                </a:highlight>
                <a:latin typeface="Consolas"/>
                <a:ea typeface="Consolas"/>
                <a:cs typeface="Consolas"/>
                <a:sym typeface="Consolas"/>
              </a:rPr>
              <a:t>import</a:t>
            </a:r>
            <a:r>
              <a:rPr lang="en" sz="900">
                <a:solidFill>
                  <a:srgbClr val="4D4D4C"/>
                </a:solidFill>
                <a:highlight>
                  <a:srgbClr val="F7F7F9"/>
                </a:highlight>
                <a:latin typeface="Consolas"/>
                <a:ea typeface="Consolas"/>
                <a:cs typeface="Consolas"/>
                <a:sym typeface="Consolas"/>
              </a:rPr>
              <a:t> sqrt</a:t>
            </a:r>
            <a:endParaRPr sz="900">
              <a:solidFill>
                <a:srgbClr val="4D4D4C"/>
              </a:solidFill>
              <a:highlight>
                <a:srgbClr val="F7F7F9"/>
              </a:highlight>
              <a:latin typeface="Consolas"/>
              <a:ea typeface="Consolas"/>
              <a:cs typeface="Consolas"/>
              <a:sym typeface="Consolas"/>
            </a:endParaRPr>
          </a:p>
          <a:p>
            <a:pPr indent="0" lvl="0" marL="0" marR="292100" rtl="0" algn="l">
              <a:lnSpc>
                <a:spcPct val="142857"/>
              </a:lnSpc>
              <a:spcBef>
                <a:spcPts val="0"/>
              </a:spcBef>
              <a:spcAft>
                <a:spcPts val="0"/>
              </a:spcAft>
              <a:buNone/>
            </a:pPr>
            <a:r>
              <a:rPr lang="en" sz="900">
                <a:solidFill>
                  <a:srgbClr val="8959A8"/>
                </a:solidFill>
                <a:highlight>
                  <a:srgbClr val="F7F7F9"/>
                </a:highlight>
                <a:latin typeface="Consolas"/>
                <a:ea typeface="Consolas"/>
                <a:cs typeface="Consolas"/>
                <a:sym typeface="Consolas"/>
              </a:rPr>
              <a:t>print</a:t>
            </a:r>
            <a:r>
              <a:rPr lang="en" sz="900">
                <a:solidFill>
                  <a:srgbClr val="4D4D4C"/>
                </a:solidFill>
                <a:highlight>
                  <a:srgbClr val="F7F7F9"/>
                </a:highlight>
                <a:latin typeface="Consolas"/>
                <a:ea typeface="Consolas"/>
                <a:cs typeface="Consolas"/>
                <a:sym typeface="Consolas"/>
              </a:rPr>
              <a:t>(math.sqrt(</a:t>
            </a:r>
            <a:r>
              <a:rPr lang="en" sz="900">
                <a:solidFill>
                  <a:srgbClr val="F5871F"/>
                </a:solidFill>
                <a:highlight>
                  <a:srgbClr val="F7F7F9"/>
                </a:highlight>
                <a:latin typeface="Consolas"/>
                <a:ea typeface="Consolas"/>
                <a:cs typeface="Consolas"/>
                <a:sym typeface="Consolas"/>
              </a:rPr>
              <a:t>16</a:t>
            </a:r>
            <a:r>
              <a:rPr lang="en" sz="900">
                <a:solidFill>
                  <a:srgbClr val="4D4D4C"/>
                </a:solidFill>
                <a:highlight>
                  <a:srgbClr val="F7F7F9"/>
                </a:highlight>
                <a:latin typeface="Consolas"/>
                <a:ea typeface="Consolas"/>
                <a:cs typeface="Consolas"/>
                <a:sym typeface="Consolas"/>
              </a:rPr>
              <a:t>))</a:t>
            </a:r>
            <a:endParaRPr sz="900">
              <a:solidFill>
                <a:srgbClr val="4D4D4C"/>
              </a:solidFill>
              <a:highlight>
                <a:srgbClr val="F7F7F9"/>
              </a:highlight>
              <a:latin typeface="Consolas"/>
              <a:ea typeface="Consolas"/>
              <a:cs typeface="Consolas"/>
              <a:sym typeface="Consolas"/>
            </a:endParaRPr>
          </a:p>
          <a:p>
            <a:pPr indent="0" lvl="0" marL="0" rtl="0" algn="l">
              <a:spcBef>
                <a:spcPts val="800"/>
              </a:spcBef>
              <a:spcAft>
                <a:spcPts val="0"/>
              </a:spcAft>
              <a:buNone/>
            </a:pPr>
            <a:r>
              <a:rPr lang="en" sz="900">
                <a:solidFill>
                  <a:srgbClr val="8959A8"/>
                </a:solidFill>
                <a:highlight>
                  <a:srgbClr val="F7F7F9"/>
                </a:highlight>
                <a:latin typeface="Consolas"/>
                <a:ea typeface="Consolas"/>
                <a:cs typeface="Consolas"/>
                <a:sym typeface="Consolas"/>
              </a:rPr>
              <a:t>from</a:t>
            </a:r>
            <a:r>
              <a:rPr lang="en" sz="900">
                <a:solidFill>
                  <a:srgbClr val="4D4D4C"/>
                </a:solidFill>
                <a:highlight>
                  <a:srgbClr val="F7F7F9"/>
                </a:highlight>
                <a:latin typeface="Consolas"/>
                <a:ea typeface="Consolas"/>
                <a:cs typeface="Consolas"/>
                <a:sym typeface="Consolas"/>
              </a:rPr>
              <a:t> math </a:t>
            </a:r>
            <a:r>
              <a:rPr lang="en" sz="900">
                <a:solidFill>
                  <a:srgbClr val="8959A8"/>
                </a:solidFill>
                <a:highlight>
                  <a:srgbClr val="F7F7F9"/>
                </a:highlight>
                <a:latin typeface="Consolas"/>
                <a:ea typeface="Consolas"/>
                <a:cs typeface="Consolas"/>
                <a:sym typeface="Consolas"/>
              </a:rPr>
              <a:t>import</a:t>
            </a:r>
            <a:r>
              <a:rPr lang="en" sz="900">
                <a:solidFill>
                  <a:srgbClr val="4D4D4C"/>
                </a:solidFill>
                <a:highlight>
                  <a:srgbClr val="F7F7F9"/>
                </a:highlight>
                <a:latin typeface="Consolas"/>
                <a:ea typeface="Consolas"/>
                <a:cs typeface="Consolas"/>
                <a:sym typeface="Consolas"/>
              </a:rPr>
              <a:t> sqrt</a:t>
            </a:r>
            <a:endParaRPr sz="900">
              <a:solidFill>
                <a:srgbClr val="4D4D4C"/>
              </a:solidFill>
              <a:highlight>
                <a:srgbClr val="F7F7F9"/>
              </a:highlight>
              <a:latin typeface="Consolas"/>
              <a:ea typeface="Consolas"/>
              <a:cs typeface="Consolas"/>
              <a:sym typeface="Consolas"/>
            </a:endParaRPr>
          </a:p>
          <a:p>
            <a:pPr indent="0" lvl="0" marL="0" marR="292100" rtl="0" algn="l">
              <a:lnSpc>
                <a:spcPct val="142857"/>
              </a:lnSpc>
              <a:spcBef>
                <a:spcPts val="0"/>
              </a:spcBef>
              <a:spcAft>
                <a:spcPts val="800"/>
              </a:spcAft>
              <a:buNone/>
            </a:pPr>
            <a:r>
              <a:rPr lang="en" sz="900">
                <a:solidFill>
                  <a:srgbClr val="8959A8"/>
                </a:solidFill>
                <a:highlight>
                  <a:srgbClr val="F7F7F9"/>
                </a:highlight>
                <a:latin typeface="Consolas"/>
                <a:ea typeface="Consolas"/>
                <a:cs typeface="Consolas"/>
                <a:sym typeface="Consolas"/>
              </a:rPr>
              <a:t>print</a:t>
            </a:r>
            <a:r>
              <a:rPr lang="en" sz="900">
                <a:solidFill>
                  <a:srgbClr val="4D4D4C"/>
                </a:solidFill>
                <a:highlight>
                  <a:srgbClr val="F7F7F9"/>
                </a:highlight>
                <a:latin typeface="Consolas"/>
                <a:ea typeface="Consolas"/>
                <a:cs typeface="Consolas"/>
                <a:sym typeface="Consolas"/>
              </a:rPr>
              <a:t>(math.sqrt(</a:t>
            </a:r>
            <a:r>
              <a:rPr lang="en" sz="900">
                <a:solidFill>
                  <a:srgbClr val="F5871F"/>
                </a:solidFill>
                <a:highlight>
                  <a:srgbClr val="F7F7F9"/>
                </a:highlight>
                <a:latin typeface="Consolas"/>
                <a:ea typeface="Consolas"/>
                <a:cs typeface="Consolas"/>
                <a:sym typeface="Consolas"/>
              </a:rPr>
              <a:t>16</a:t>
            </a:r>
            <a:r>
              <a:rPr lang="en" sz="900">
                <a:solidFill>
                  <a:srgbClr val="4D4D4C"/>
                </a:solidFill>
                <a:highlight>
                  <a:srgbClr val="F7F7F9"/>
                </a:highlight>
                <a:latin typeface="Consolas"/>
                <a:ea typeface="Consolas"/>
                <a:cs typeface="Consolas"/>
                <a:sym typeface="Consolas"/>
              </a:rPr>
              <a:t>))</a:t>
            </a:r>
            <a:endParaRPr sz="900">
              <a:solidFill>
                <a:srgbClr val="4D4D4C"/>
              </a:solidFill>
              <a:highlight>
                <a:srgbClr val="F7F7F9"/>
              </a:highlight>
              <a:latin typeface="Consolas"/>
              <a:ea typeface="Consolas"/>
              <a:cs typeface="Consolas"/>
              <a:sym typeface="Consolas"/>
            </a:endParaRPr>
          </a:p>
        </p:txBody>
      </p:sp>
      <p:sp>
        <p:nvSpPr>
          <p:cNvPr id="304" name="Google Shape;304;p50"/>
          <p:cNvSpPr txBox="1"/>
          <p:nvPr/>
        </p:nvSpPr>
        <p:spPr>
          <a:xfrm>
            <a:off x="4622650" y="2762525"/>
            <a:ext cx="3000000" cy="9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959A8"/>
                </a:solidFill>
                <a:highlight>
                  <a:srgbClr val="F7F7F9"/>
                </a:highlight>
                <a:latin typeface="Consolas"/>
                <a:ea typeface="Consolas"/>
                <a:cs typeface="Consolas"/>
                <a:sym typeface="Consolas"/>
              </a:rPr>
              <a:t>from</a:t>
            </a:r>
            <a:r>
              <a:rPr lang="en" sz="900">
                <a:solidFill>
                  <a:srgbClr val="4D4D4C"/>
                </a:solidFill>
                <a:highlight>
                  <a:srgbClr val="F7F7F9"/>
                </a:highlight>
                <a:latin typeface="Consolas"/>
                <a:ea typeface="Consolas"/>
                <a:cs typeface="Consolas"/>
                <a:sym typeface="Consolas"/>
              </a:rPr>
              <a:t> math </a:t>
            </a:r>
            <a:r>
              <a:rPr lang="en" sz="900">
                <a:solidFill>
                  <a:srgbClr val="8959A8"/>
                </a:solidFill>
                <a:highlight>
                  <a:srgbClr val="F7F7F9"/>
                </a:highlight>
                <a:latin typeface="Consolas"/>
                <a:ea typeface="Consolas"/>
                <a:cs typeface="Consolas"/>
                <a:sym typeface="Consolas"/>
              </a:rPr>
              <a:t>import</a:t>
            </a:r>
            <a:r>
              <a:rPr lang="en" sz="900">
                <a:solidFill>
                  <a:srgbClr val="4D4D4C"/>
                </a:solidFill>
                <a:highlight>
                  <a:srgbClr val="F7F7F9"/>
                </a:highlight>
                <a:latin typeface="Consolas"/>
                <a:ea typeface="Consolas"/>
                <a:cs typeface="Consolas"/>
                <a:sym typeface="Consolas"/>
              </a:rPr>
              <a:t> sqrt</a:t>
            </a:r>
            <a:endParaRPr sz="900">
              <a:solidFill>
                <a:srgbClr val="4D4D4C"/>
              </a:solidFill>
              <a:highlight>
                <a:srgbClr val="F7F7F9"/>
              </a:highlight>
              <a:latin typeface="Consolas"/>
              <a:ea typeface="Consolas"/>
              <a:cs typeface="Consolas"/>
              <a:sym typeface="Consolas"/>
            </a:endParaRPr>
          </a:p>
          <a:p>
            <a:pPr indent="0" lvl="0" marL="0" marR="292100" rtl="0" algn="l">
              <a:lnSpc>
                <a:spcPct val="142857"/>
              </a:lnSpc>
              <a:spcBef>
                <a:spcPts val="0"/>
              </a:spcBef>
              <a:spcAft>
                <a:spcPts val="0"/>
              </a:spcAft>
              <a:buNone/>
            </a:pPr>
            <a:r>
              <a:rPr lang="en" sz="900">
                <a:solidFill>
                  <a:srgbClr val="8959A8"/>
                </a:solidFill>
                <a:highlight>
                  <a:srgbClr val="F7F7F9"/>
                </a:highlight>
                <a:latin typeface="Consolas"/>
                <a:ea typeface="Consolas"/>
                <a:cs typeface="Consolas"/>
                <a:sym typeface="Consolas"/>
              </a:rPr>
              <a:t>print</a:t>
            </a:r>
            <a:r>
              <a:rPr lang="en" sz="900">
                <a:solidFill>
                  <a:srgbClr val="4D4D4C"/>
                </a:solidFill>
                <a:highlight>
                  <a:srgbClr val="F7F7F9"/>
                </a:highlight>
                <a:latin typeface="Consolas"/>
                <a:ea typeface="Consolas"/>
                <a:cs typeface="Consolas"/>
                <a:sym typeface="Consolas"/>
              </a:rPr>
              <a:t>(sqrt(</a:t>
            </a:r>
            <a:r>
              <a:rPr lang="en" sz="900">
                <a:solidFill>
                  <a:srgbClr val="F5871F"/>
                </a:solidFill>
                <a:highlight>
                  <a:srgbClr val="F7F7F9"/>
                </a:highlight>
                <a:latin typeface="Consolas"/>
                <a:ea typeface="Consolas"/>
                <a:cs typeface="Consolas"/>
                <a:sym typeface="Consolas"/>
              </a:rPr>
              <a:t>16</a:t>
            </a:r>
            <a:r>
              <a:rPr lang="en" sz="900">
                <a:solidFill>
                  <a:srgbClr val="4D4D4C"/>
                </a:solidFill>
                <a:highlight>
                  <a:srgbClr val="F7F7F9"/>
                </a:highlight>
                <a:latin typeface="Consolas"/>
                <a:ea typeface="Consolas"/>
                <a:cs typeface="Consolas"/>
                <a:sym typeface="Consolas"/>
              </a:rPr>
              <a:t>))</a:t>
            </a:r>
            <a:endParaRPr sz="900">
              <a:solidFill>
                <a:srgbClr val="4D4D4C"/>
              </a:solidFill>
              <a:highlight>
                <a:srgbClr val="F7F7F9"/>
              </a:highlight>
              <a:latin typeface="Consolas"/>
              <a:ea typeface="Consolas"/>
              <a:cs typeface="Consolas"/>
              <a:sym typeface="Consolas"/>
            </a:endParaRPr>
          </a:p>
          <a:p>
            <a:pPr indent="0" lvl="0" marL="0" rtl="0" algn="l">
              <a:spcBef>
                <a:spcPts val="800"/>
              </a:spcBef>
              <a:spcAft>
                <a:spcPts val="0"/>
              </a:spcAft>
              <a:buNone/>
            </a:pPr>
            <a:r>
              <a:rPr lang="en" sz="900">
                <a:solidFill>
                  <a:srgbClr val="8959A8"/>
                </a:solidFill>
                <a:highlight>
                  <a:srgbClr val="F7F7F9"/>
                </a:highlight>
                <a:latin typeface="Consolas"/>
                <a:ea typeface="Consolas"/>
                <a:cs typeface="Consolas"/>
                <a:sym typeface="Consolas"/>
              </a:rPr>
              <a:t>import</a:t>
            </a:r>
            <a:r>
              <a:rPr lang="en" sz="900">
                <a:solidFill>
                  <a:srgbClr val="4D4D4C"/>
                </a:solidFill>
                <a:highlight>
                  <a:srgbClr val="F7F7F9"/>
                </a:highlight>
                <a:latin typeface="Consolas"/>
                <a:ea typeface="Consolas"/>
                <a:cs typeface="Consolas"/>
                <a:sym typeface="Consolas"/>
              </a:rPr>
              <a:t> sqrt</a:t>
            </a:r>
            <a:endParaRPr sz="900">
              <a:solidFill>
                <a:srgbClr val="4D4D4C"/>
              </a:solidFill>
              <a:highlight>
                <a:srgbClr val="F7F7F9"/>
              </a:highlight>
              <a:latin typeface="Consolas"/>
              <a:ea typeface="Consolas"/>
              <a:cs typeface="Consolas"/>
              <a:sym typeface="Consolas"/>
            </a:endParaRPr>
          </a:p>
          <a:p>
            <a:pPr indent="0" lvl="0" marL="0" marR="292100" rtl="0" algn="l">
              <a:lnSpc>
                <a:spcPct val="142857"/>
              </a:lnSpc>
              <a:spcBef>
                <a:spcPts val="0"/>
              </a:spcBef>
              <a:spcAft>
                <a:spcPts val="800"/>
              </a:spcAft>
              <a:buNone/>
            </a:pPr>
            <a:r>
              <a:rPr lang="en" sz="900">
                <a:solidFill>
                  <a:srgbClr val="8959A8"/>
                </a:solidFill>
                <a:highlight>
                  <a:srgbClr val="F7F7F9"/>
                </a:highlight>
                <a:latin typeface="Consolas"/>
                <a:ea typeface="Consolas"/>
                <a:cs typeface="Consolas"/>
                <a:sym typeface="Consolas"/>
              </a:rPr>
              <a:t>print</a:t>
            </a:r>
            <a:r>
              <a:rPr lang="en" sz="900">
                <a:solidFill>
                  <a:srgbClr val="4D4D4C"/>
                </a:solidFill>
                <a:highlight>
                  <a:srgbClr val="F7F7F9"/>
                </a:highlight>
                <a:latin typeface="Consolas"/>
                <a:ea typeface="Consolas"/>
                <a:cs typeface="Consolas"/>
                <a:sym typeface="Consolas"/>
              </a:rPr>
              <a:t>(sqrt(</a:t>
            </a:r>
            <a:r>
              <a:rPr lang="en" sz="900">
                <a:solidFill>
                  <a:srgbClr val="F5871F"/>
                </a:solidFill>
                <a:highlight>
                  <a:srgbClr val="F7F7F9"/>
                </a:highlight>
                <a:latin typeface="Consolas"/>
                <a:ea typeface="Consolas"/>
                <a:cs typeface="Consolas"/>
                <a:sym typeface="Consolas"/>
              </a:rPr>
              <a:t>16</a:t>
            </a:r>
            <a:r>
              <a:rPr lang="en" sz="900">
                <a:solidFill>
                  <a:srgbClr val="4D4D4C"/>
                </a:solidFill>
                <a:highlight>
                  <a:srgbClr val="F7F7F9"/>
                </a:highlight>
                <a:latin typeface="Consolas"/>
                <a:ea typeface="Consolas"/>
                <a:cs typeface="Consolas"/>
                <a:sym typeface="Consolas"/>
              </a:rPr>
              <a:t>))</a:t>
            </a:r>
            <a:endParaRPr sz="900">
              <a:solidFill>
                <a:srgbClr val="4D4D4C"/>
              </a:solidFill>
              <a:highlight>
                <a:srgbClr val="F7F7F9"/>
              </a:highlight>
              <a:latin typeface="Consolas"/>
              <a:ea typeface="Consolas"/>
              <a:cs typeface="Consolas"/>
              <a:sym typeface="Consolas"/>
            </a:endParaRPr>
          </a:p>
        </p:txBody>
      </p:sp>
      <p:pic>
        <p:nvPicPr>
          <p:cNvPr id="305" name="Google Shape;305;p5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06" name="Google Shape;306;p5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as Open-Source</a:t>
            </a:r>
            <a:endParaRPr/>
          </a:p>
        </p:txBody>
      </p:sp>
      <p:pic>
        <p:nvPicPr>
          <p:cNvPr id="182" name="Google Shape;182;p36"/>
          <p:cNvPicPr preferRelativeResize="0"/>
          <p:nvPr/>
        </p:nvPicPr>
        <p:blipFill>
          <a:blip r:embed="rId3">
            <a:alphaModFix/>
          </a:blip>
          <a:stretch>
            <a:fillRect/>
          </a:stretch>
        </p:blipFill>
        <p:spPr>
          <a:xfrm>
            <a:off x="765000" y="1308925"/>
            <a:ext cx="7614000" cy="3413624"/>
          </a:xfrm>
          <a:prstGeom prst="rect">
            <a:avLst/>
          </a:prstGeom>
          <a:noFill/>
          <a:ln>
            <a:noFill/>
          </a:ln>
        </p:spPr>
      </p:pic>
      <p:sp>
        <p:nvSpPr>
          <p:cNvPr id="183" name="Google Shape;183;p36"/>
          <p:cNvSpPr txBox="1"/>
          <p:nvPr/>
        </p:nvSpPr>
        <p:spPr>
          <a:xfrm>
            <a:off x="3080550" y="4713575"/>
            <a:ext cx="298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Source: </a:t>
            </a:r>
            <a:r>
              <a:rPr lang="en" u="sng">
                <a:solidFill>
                  <a:schemeClr val="hlink"/>
                </a:solidFill>
                <a:latin typeface="Proxima Nova"/>
                <a:ea typeface="Proxima Nova"/>
                <a:cs typeface="Proxima Nova"/>
                <a:sym typeface="Proxima Nova"/>
                <a:hlinkClick r:id="rId4"/>
              </a:rPr>
              <a:t>https://pypi.org/</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nvSpPr>
        <p:spPr>
          <a:xfrm>
            <a:off x="4914050" y="14526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rgbClr val="741B47"/>
                </a:solidFill>
                <a:latin typeface="Courier New"/>
                <a:ea typeface="Courier New"/>
                <a:cs typeface="Courier New"/>
                <a:sym typeface="Courier New"/>
              </a:rPr>
              <a:t>print</a:t>
            </a:r>
            <a:r>
              <a:rPr b="1" lang="en" sz="2000">
                <a:latin typeface="Courier New"/>
                <a:ea typeface="Courier New"/>
                <a:cs typeface="Courier New"/>
                <a:sym typeface="Courier New"/>
              </a:rPr>
              <a:t>(average(</a:t>
            </a:r>
            <a:r>
              <a:rPr b="1" lang="en" sz="2000">
                <a:solidFill>
                  <a:srgbClr val="1155CC"/>
                </a:solidFill>
                <a:latin typeface="Courier New"/>
                <a:ea typeface="Courier New"/>
                <a:cs typeface="Courier New"/>
                <a:sym typeface="Courier New"/>
              </a:rPr>
              <a:t>2</a:t>
            </a:r>
            <a:r>
              <a:rPr b="1" lang="en" sz="2000">
                <a:latin typeface="Courier New"/>
                <a:ea typeface="Courier New"/>
                <a:cs typeface="Courier New"/>
                <a:sym typeface="Courier New"/>
              </a:rPr>
              <a:t>, </a:t>
            </a:r>
            <a:r>
              <a:rPr b="1" lang="en" sz="2000">
                <a:solidFill>
                  <a:srgbClr val="1155CC"/>
                </a:solidFill>
                <a:latin typeface="Courier New"/>
                <a:ea typeface="Courier New"/>
                <a:cs typeface="Courier New"/>
                <a:sym typeface="Courier New"/>
              </a:rPr>
              <a:t>5</a:t>
            </a:r>
            <a:r>
              <a:rPr b="1" lang="en"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189" name="Google Shape;189;p37"/>
          <p:cNvSpPr txBox="1"/>
          <p:nvPr/>
        </p:nvSpPr>
        <p:spPr>
          <a:xfrm>
            <a:off x="4914050" y="14526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190" name="Google Shape;190;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Modules, Packages &amp; Libraries </a:t>
            </a:r>
            <a:endParaRPr/>
          </a:p>
        </p:txBody>
      </p:sp>
      <p:sp>
        <p:nvSpPr>
          <p:cNvPr id="191" name="Google Shape;191;p37"/>
          <p:cNvSpPr txBox="1"/>
          <p:nvPr>
            <p:ph idx="1" type="body"/>
          </p:nvPr>
        </p:nvSpPr>
        <p:spPr>
          <a:xfrm>
            <a:off x="458075" y="1376425"/>
            <a:ext cx="41310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 python </a:t>
            </a:r>
            <a:r>
              <a:rPr b="1" lang="en" sz="1800"/>
              <a:t>module</a:t>
            </a:r>
            <a:r>
              <a:rPr lang="en" sz="1800"/>
              <a:t>:</a:t>
            </a:r>
            <a:endParaRPr sz="1800"/>
          </a:p>
          <a:p>
            <a:pPr indent="-342900" lvl="0" marL="457200" rtl="0" algn="l">
              <a:spcBef>
                <a:spcPts val="600"/>
              </a:spcBef>
              <a:spcAft>
                <a:spcPts val="0"/>
              </a:spcAft>
              <a:buSzPts val="1800"/>
              <a:buChar char="●"/>
            </a:pPr>
            <a:r>
              <a:rPr lang="en" sz="1800"/>
              <a:t>can be imported into your code.</a:t>
            </a:r>
            <a:endParaRPr sz="1800"/>
          </a:p>
          <a:p>
            <a:pPr indent="-342900" lvl="0" marL="457200" rtl="0" algn="l">
              <a:spcBef>
                <a:spcPts val="0"/>
              </a:spcBef>
              <a:spcAft>
                <a:spcPts val="0"/>
              </a:spcAft>
              <a:buSzPts val="1800"/>
              <a:buChar char="●"/>
            </a:pPr>
            <a:r>
              <a:rPr lang="en" sz="1800"/>
              <a:t>contains predefined functions, variables and more. </a:t>
            </a:r>
            <a:endParaRPr sz="1800"/>
          </a:p>
          <a:p>
            <a:pPr indent="-342900" lvl="0" marL="457200" rtl="0" algn="l">
              <a:spcBef>
                <a:spcPts val="0"/>
              </a:spcBef>
              <a:spcAft>
                <a:spcPts val="0"/>
              </a:spcAft>
              <a:buSzPts val="1800"/>
              <a:buChar char="●"/>
            </a:pPr>
            <a:r>
              <a:rPr lang="en" sz="1800"/>
              <a:t>helps to build programs faster and with less difficulty.  </a:t>
            </a:r>
            <a:endParaRPr sz="1800"/>
          </a:p>
          <a:p>
            <a:pPr indent="0" lvl="0" marL="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Clr>
                <a:schemeClr val="dk1"/>
              </a:buClr>
              <a:buSzPts val="1100"/>
              <a:buFont typeface="Arial"/>
              <a:buNone/>
            </a:pPr>
            <a:r>
              <a:rPr lang="en" sz="1800"/>
              <a:t> </a:t>
            </a:r>
            <a:endParaRPr sz="1800"/>
          </a:p>
          <a:p>
            <a:pPr indent="0" lvl="0" marL="0" rtl="0" algn="l">
              <a:spcBef>
                <a:spcPts val="600"/>
              </a:spcBef>
              <a:spcAft>
                <a:spcPts val="0"/>
              </a:spcAft>
              <a:buNone/>
            </a:pPr>
            <a:r>
              <a:t/>
            </a:r>
            <a:endParaRPr sz="1800"/>
          </a:p>
        </p:txBody>
      </p:sp>
      <p:sp>
        <p:nvSpPr>
          <p:cNvPr id="192" name="Google Shape;192;p37"/>
          <p:cNvSpPr txBox="1"/>
          <p:nvPr/>
        </p:nvSpPr>
        <p:spPr>
          <a:xfrm>
            <a:off x="4914050" y="32207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Consolas"/>
                <a:ea typeface="Consolas"/>
                <a:cs typeface="Consolas"/>
                <a:sym typeface="Consolas"/>
              </a:rPr>
              <a:t>Traceback (most recent call last):</a:t>
            </a:r>
            <a:endParaRPr sz="12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200">
                <a:solidFill>
                  <a:srgbClr val="333333"/>
                </a:solidFill>
                <a:highlight>
                  <a:srgbClr val="FFFFFF"/>
                </a:highlight>
                <a:latin typeface="Consolas"/>
                <a:ea typeface="Consolas"/>
                <a:cs typeface="Consolas"/>
                <a:sym typeface="Consolas"/>
              </a:rPr>
              <a:t>  File "main.py", line 16, in &lt;module&gt;</a:t>
            </a:r>
            <a:endParaRPr sz="1200">
              <a:solidFill>
                <a:srgbClr val="333333"/>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200">
                <a:solidFill>
                  <a:srgbClr val="333333"/>
                </a:solidFill>
                <a:highlight>
                  <a:srgbClr val="FFFFFF"/>
                </a:highlight>
                <a:latin typeface="Consolas"/>
                <a:ea typeface="Consolas"/>
                <a:cs typeface="Consolas"/>
                <a:sym typeface="Consolas"/>
              </a:rPr>
              <a:t>    print(average(2, 5))</a:t>
            </a:r>
            <a:endParaRPr sz="1200">
              <a:solidFill>
                <a:srgbClr val="333333"/>
              </a:solidFill>
              <a:highlight>
                <a:srgbClr val="FFFFFF"/>
              </a:highlight>
              <a:latin typeface="Consolas"/>
              <a:ea typeface="Consolas"/>
              <a:cs typeface="Consolas"/>
              <a:sym typeface="Consolas"/>
            </a:endParaRPr>
          </a:p>
          <a:p>
            <a:pPr indent="0" lvl="0" marL="101600" marR="101600" rtl="0" algn="l">
              <a:lnSpc>
                <a:spcPct val="142857"/>
              </a:lnSpc>
              <a:spcBef>
                <a:spcPts val="0"/>
              </a:spcBef>
              <a:spcAft>
                <a:spcPts val="0"/>
              </a:spcAft>
              <a:buNone/>
            </a:pPr>
            <a:r>
              <a:rPr lang="en" sz="1200">
                <a:solidFill>
                  <a:srgbClr val="333333"/>
                </a:solidFill>
                <a:highlight>
                  <a:srgbClr val="FFFFFF"/>
                </a:highlight>
                <a:latin typeface="Consolas"/>
                <a:ea typeface="Consolas"/>
                <a:cs typeface="Consolas"/>
                <a:sym typeface="Consolas"/>
              </a:rPr>
              <a:t>NameError: name 'average' is not defined</a:t>
            </a:r>
            <a:endParaRPr b="1" sz="22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193" name="Google Shape;193;p37"/>
          <p:cNvSpPr txBox="1"/>
          <p:nvPr/>
        </p:nvSpPr>
        <p:spPr>
          <a:xfrm>
            <a:off x="4914050" y="32207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Modules, Packages &amp; Libraries </a:t>
            </a:r>
            <a:endParaRPr/>
          </a:p>
        </p:txBody>
      </p:sp>
      <p:sp>
        <p:nvSpPr>
          <p:cNvPr id="199" name="Google Shape;199;p38"/>
          <p:cNvSpPr txBox="1"/>
          <p:nvPr>
            <p:ph idx="1" type="body"/>
          </p:nvPr>
        </p:nvSpPr>
        <p:spPr>
          <a:xfrm>
            <a:off x="458075" y="1376425"/>
            <a:ext cx="41310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 python </a:t>
            </a:r>
            <a:r>
              <a:rPr b="1" lang="en" sz="1800"/>
              <a:t>module</a:t>
            </a:r>
            <a:r>
              <a:rPr lang="en" sz="1800"/>
              <a:t>:</a:t>
            </a:r>
            <a:endParaRPr sz="1800"/>
          </a:p>
          <a:p>
            <a:pPr indent="-342900" lvl="0" marL="457200" rtl="0" algn="l">
              <a:spcBef>
                <a:spcPts val="600"/>
              </a:spcBef>
              <a:spcAft>
                <a:spcPts val="0"/>
              </a:spcAft>
              <a:buSzPts val="1800"/>
              <a:buChar char="●"/>
            </a:pPr>
            <a:r>
              <a:rPr lang="en" sz="1800"/>
              <a:t>can be imported into your code.</a:t>
            </a:r>
            <a:endParaRPr sz="1800"/>
          </a:p>
          <a:p>
            <a:pPr indent="-342900" lvl="0" marL="457200" rtl="0" algn="l">
              <a:spcBef>
                <a:spcPts val="0"/>
              </a:spcBef>
              <a:spcAft>
                <a:spcPts val="0"/>
              </a:spcAft>
              <a:buSzPts val="1800"/>
              <a:buChar char="●"/>
            </a:pPr>
            <a:r>
              <a:rPr lang="en" sz="1800"/>
              <a:t>contains predefined functions, variables and more. </a:t>
            </a:r>
            <a:endParaRPr sz="1800"/>
          </a:p>
          <a:p>
            <a:pPr indent="-342900" lvl="0" marL="457200" rtl="0" algn="l">
              <a:spcBef>
                <a:spcPts val="0"/>
              </a:spcBef>
              <a:spcAft>
                <a:spcPts val="0"/>
              </a:spcAft>
              <a:buSzPts val="1800"/>
              <a:buChar char="●"/>
            </a:pPr>
            <a:r>
              <a:rPr lang="en" sz="1800"/>
              <a:t>helps to build programs faster and with less difficulty.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 </a:t>
            </a:r>
            <a:endParaRPr sz="1800"/>
          </a:p>
        </p:txBody>
      </p:sp>
      <p:sp>
        <p:nvSpPr>
          <p:cNvPr id="200" name="Google Shape;200;p38"/>
          <p:cNvSpPr txBox="1"/>
          <p:nvPr/>
        </p:nvSpPr>
        <p:spPr>
          <a:xfrm>
            <a:off x="4914050" y="14526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41B47"/>
                </a:solidFill>
                <a:latin typeface="Courier New"/>
                <a:ea typeface="Courier New"/>
                <a:cs typeface="Courier New"/>
                <a:sym typeface="Courier New"/>
              </a:rPr>
              <a:t>def</a:t>
            </a:r>
            <a:r>
              <a:rPr b="1" lang="en" sz="2000">
                <a:latin typeface="Courier New"/>
                <a:ea typeface="Courier New"/>
                <a:cs typeface="Courier New"/>
                <a:sym typeface="Courier New"/>
              </a:rPr>
              <a:t> average(a, b):</a:t>
            </a:r>
            <a:endParaRPr b="1" sz="2000">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    </a:t>
            </a:r>
            <a:r>
              <a:rPr b="1" lang="en" sz="2000">
                <a:solidFill>
                  <a:srgbClr val="741B47"/>
                </a:solidFill>
                <a:latin typeface="Courier New"/>
                <a:ea typeface="Courier New"/>
                <a:cs typeface="Courier New"/>
                <a:sym typeface="Courier New"/>
              </a:rPr>
              <a:t>return</a:t>
            </a:r>
            <a:r>
              <a:rPr b="1" lang="en" sz="2000">
                <a:latin typeface="Courier New"/>
                <a:ea typeface="Courier New"/>
                <a:cs typeface="Courier New"/>
                <a:sym typeface="Courier New"/>
              </a:rPr>
              <a:t>(a + b)/</a:t>
            </a:r>
            <a:r>
              <a:rPr b="1" lang="en" sz="2000">
                <a:solidFill>
                  <a:srgbClr val="1155CC"/>
                </a:solidFill>
                <a:latin typeface="Courier New"/>
                <a:ea typeface="Courier New"/>
                <a:cs typeface="Courier New"/>
                <a:sym typeface="Courier New"/>
              </a:rPr>
              <a:t>2</a:t>
            </a:r>
            <a:endParaRPr b="1" sz="2000">
              <a:solidFill>
                <a:srgbClr val="1155CC"/>
              </a:solidFill>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    </a:t>
            </a:r>
            <a:endParaRPr b="1" sz="2000">
              <a:latin typeface="Courier New"/>
              <a:ea typeface="Courier New"/>
              <a:cs typeface="Courier New"/>
              <a:sym typeface="Courier New"/>
            </a:endParaRPr>
          </a:p>
          <a:p>
            <a:pPr indent="0" lvl="0" marL="0" rtl="0" algn="l">
              <a:spcBef>
                <a:spcPts val="0"/>
              </a:spcBef>
              <a:spcAft>
                <a:spcPts val="0"/>
              </a:spcAft>
              <a:buNone/>
            </a:pPr>
            <a:r>
              <a:rPr b="1" lang="en" sz="2000">
                <a:solidFill>
                  <a:srgbClr val="741B47"/>
                </a:solidFill>
                <a:latin typeface="Courier New"/>
                <a:ea typeface="Courier New"/>
                <a:cs typeface="Courier New"/>
                <a:sym typeface="Courier New"/>
              </a:rPr>
              <a:t>print</a:t>
            </a:r>
            <a:r>
              <a:rPr b="1" lang="en" sz="2000">
                <a:latin typeface="Courier New"/>
                <a:ea typeface="Courier New"/>
                <a:cs typeface="Courier New"/>
                <a:sym typeface="Courier New"/>
              </a:rPr>
              <a:t>(average(</a:t>
            </a:r>
            <a:r>
              <a:rPr b="1" lang="en" sz="2000">
                <a:solidFill>
                  <a:srgbClr val="1155CC"/>
                </a:solidFill>
                <a:latin typeface="Courier New"/>
                <a:ea typeface="Courier New"/>
                <a:cs typeface="Courier New"/>
                <a:sym typeface="Courier New"/>
              </a:rPr>
              <a:t>2</a:t>
            </a:r>
            <a:r>
              <a:rPr b="1" lang="en" sz="2000">
                <a:latin typeface="Courier New"/>
                <a:ea typeface="Courier New"/>
                <a:cs typeface="Courier New"/>
                <a:sym typeface="Courier New"/>
              </a:rPr>
              <a:t>, </a:t>
            </a:r>
            <a:r>
              <a:rPr b="1" lang="en" sz="2000">
                <a:solidFill>
                  <a:srgbClr val="1155CC"/>
                </a:solidFill>
                <a:latin typeface="Courier New"/>
                <a:ea typeface="Courier New"/>
                <a:cs typeface="Courier New"/>
                <a:sym typeface="Courier New"/>
              </a:rPr>
              <a:t>5</a:t>
            </a:r>
            <a:r>
              <a:rPr b="1" lang="en"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01" name="Google Shape;201;p38"/>
          <p:cNvSpPr txBox="1"/>
          <p:nvPr/>
        </p:nvSpPr>
        <p:spPr>
          <a:xfrm>
            <a:off x="4914050" y="32207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urier New"/>
                <a:ea typeface="Courier New"/>
                <a:cs typeface="Courier New"/>
                <a:sym typeface="Courier New"/>
              </a:rPr>
              <a:t>3.5</a:t>
            </a:r>
            <a:endParaRPr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02" name="Google Shape;202;p38"/>
          <p:cNvSpPr txBox="1"/>
          <p:nvPr/>
        </p:nvSpPr>
        <p:spPr>
          <a:xfrm>
            <a:off x="4914050" y="32207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03" name="Google Shape;203;p38"/>
          <p:cNvSpPr txBox="1"/>
          <p:nvPr/>
        </p:nvSpPr>
        <p:spPr>
          <a:xfrm>
            <a:off x="4914050" y="14526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1000"/>
                                        <p:tgtEl>
                                          <p:spTgt spid="2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5" st="5"/>
                                            </p:txEl>
                                          </p:spTgt>
                                        </p:tgtEl>
                                        <p:attrNameLst>
                                          <p:attrName>style.visibility</p:attrName>
                                        </p:attrNameLst>
                                      </p:cBhvr>
                                      <p:to>
                                        <p:strVal val="visible"/>
                                      </p:to>
                                    </p:set>
                                    <p:animEffect filter="fade" transition="in">
                                      <p:cBhvr>
                                        <p:cTn dur="1000"/>
                                        <p:tgtEl>
                                          <p:spTgt spid="2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nvSpPr>
        <p:spPr>
          <a:xfrm>
            <a:off x="4914050" y="32207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09" name="Google Shape;209;p39"/>
          <p:cNvSpPr txBox="1"/>
          <p:nvPr/>
        </p:nvSpPr>
        <p:spPr>
          <a:xfrm>
            <a:off x="4914050" y="14526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10" name="Google Shape;210;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Modules, Packages &amp; Libraries </a:t>
            </a:r>
            <a:endParaRPr/>
          </a:p>
        </p:txBody>
      </p:sp>
      <p:sp>
        <p:nvSpPr>
          <p:cNvPr id="211" name="Google Shape;211;p39"/>
          <p:cNvSpPr txBox="1"/>
          <p:nvPr>
            <p:ph idx="1" type="body"/>
          </p:nvPr>
        </p:nvSpPr>
        <p:spPr>
          <a:xfrm>
            <a:off x="458075" y="1376425"/>
            <a:ext cx="41310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 python </a:t>
            </a:r>
            <a:r>
              <a:rPr b="1" lang="en" sz="1800"/>
              <a:t>module</a:t>
            </a:r>
            <a:r>
              <a:rPr lang="en" sz="1800"/>
              <a:t>:</a:t>
            </a:r>
            <a:endParaRPr sz="1800"/>
          </a:p>
          <a:p>
            <a:pPr indent="-342900" lvl="0" marL="457200" rtl="0" algn="l">
              <a:spcBef>
                <a:spcPts val="600"/>
              </a:spcBef>
              <a:spcAft>
                <a:spcPts val="0"/>
              </a:spcAft>
              <a:buSzPts val="1800"/>
              <a:buChar char="●"/>
            </a:pPr>
            <a:r>
              <a:rPr lang="en" sz="1800"/>
              <a:t>can be imported into your code.</a:t>
            </a:r>
            <a:endParaRPr sz="1800"/>
          </a:p>
          <a:p>
            <a:pPr indent="-342900" lvl="0" marL="457200" rtl="0" algn="l">
              <a:spcBef>
                <a:spcPts val="0"/>
              </a:spcBef>
              <a:spcAft>
                <a:spcPts val="0"/>
              </a:spcAft>
              <a:buSzPts val="1800"/>
              <a:buChar char="●"/>
            </a:pPr>
            <a:r>
              <a:rPr lang="en" sz="1800"/>
              <a:t>contains predefined functions, variables and more. </a:t>
            </a:r>
            <a:endParaRPr sz="1800"/>
          </a:p>
          <a:p>
            <a:pPr indent="-342900" lvl="0" marL="457200" rtl="0" algn="l">
              <a:spcBef>
                <a:spcPts val="0"/>
              </a:spcBef>
              <a:spcAft>
                <a:spcPts val="0"/>
              </a:spcAft>
              <a:buSzPts val="1800"/>
              <a:buChar char="●"/>
            </a:pPr>
            <a:r>
              <a:rPr lang="en" sz="1800"/>
              <a:t>helps to build programs faster and with less difficulty.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 </a:t>
            </a:r>
            <a:endParaRPr sz="1800"/>
          </a:p>
        </p:txBody>
      </p:sp>
      <p:sp>
        <p:nvSpPr>
          <p:cNvPr id="212" name="Google Shape;212;p39"/>
          <p:cNvSpPr txBox="1"/>
          <p:nvPr/>
        </p:nvSpPr>
        <p:spPr>
          <a:xfrm>
            <a:off x="4914050" y="14526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41B47"/>
                </a:solidFill>
                <a:latin typeface="Courier New"/>
                <a:ea typeface="Courier New"/>
                <a:cs typeface="Courier New"/>
                <a:sym typeface="Courier New"/>
              </a:rPr>
              <a:t>import</a:t>
            </a:r>
            <a:r>
              <a:rPr b="1" lang="en" sz="2000">
                <a:latin typeface="Courier New"/>
                <a:ea typeface="Courier New"/>
                <a:cs typeface="Courier New"/>
                <a:sym typeface="Courier New"/>
              </a:rPr>
              <a:t> module</a:t>
            </a:r>
            <a:endParaRPr b="1" sz="2000">
              <a:latin typeface="Courier New"/>
              <a:ea typeface="Courier New"/>
              <a:cs typeface="Courier New"/>
              <a:sym typeface="Courier New"/>
            </a:endParaRPr>
          </a:p>
          <a:p>
            <a:pPr indent="0" lvl="0" marL="0" rtl="0" algn="l">
              <a:spcBef>
                <a:spcPts val="0"/>
              </a:spcBef>
              <a:spcAft>
                <a:spcPts val="0"/>
              </a:spcAft>
              <a:buNone/>
            </a:pPr>
            <a:r>
              <a:rPr b="1" lang="en" sz="2000">
                <a:latin typeface="Courier New"/>
                <a:ea typeface="Courier New"/>
                <a:cs typeface="Courier New"/>
                <a:sym typeface="Courier New"/>
              </a:rPr>
              <a:t>    </a:t>
            </a:r>
            <a:endParaRPr b="1" sz="2000">
              <a:latin typeface="Courier New"/>
              <a:ea typeface="Courier New"/>
              <a:cs typeface="Courier New"/>
              <a:sym typeface="Courier New"/>
            </a:endParaRPr>
          </a:p>
          <a:p>
            <a:pPr indent="0" lvl="0" marL="0" rtl="0" algn="l">
              <a:spcBef>
                <a:spcPts val="0"/>
              </a:spcBef>
              <a:spcAft>
                <a:spcPts val="0"/>
              </a:spcAft>
              <a:buNone/>
            </a:pPr>
            <a:r>
              <a:rPr b="1" lang="en" sz="2000">
                <a:solidFill>
                  <a:srgbClr val="741B47"/>
                </a:solidFill>
                <a:latin typeface="Courier New"/>
                <a:ea typeface="Courier New"/>
                <a:cs typeface="Courier New"/>
                <a:sym typeface="Courier New"/>
              </a:rPr>
              <a:t>print</a:t>
            </a:r>
            <a:r>
              <a:rPr b="1" lang="en" sz="2000">
                <a:latin typeface="Courier New"/>
                <a:ea typeface="Courier New"/>
                <a:cs typeface="Courier New"/>
                <a:sym typeface="Courier New"/>
              </a:rPr>
              <a:t>(average(</a:t>
            </a:r>
            <a:r>
              <a:rPr b="1" lang="en" sz="2000">
                <a:solidFill>
                  <a:srgbClr val="1155CC"/>
                </a:solidFill>
                <a:latin typeface="Courier New"/>
                <a:ea typeface="Courier New"/>
                <a:cs typeface="Courier New"/>
                <a:sym typeface="Courier New"/>
              </a:rPr>
              <a:t>2</a:t>
            </a:r>
            <a:r>
              <a:rPr b="1" lang="en" sz="2000">
                <a:latin typeface="Courier New"/>
                <a:ea typeface="Courier New"/>
                <a:cs typeface="Courier New"/>
                <a:sym typeface="Courier New"/>
              </a:rPr>
              <a:t>, </a:t>
            </a:r>
            <a:r>
              <a:rPr b="1" lang="en" sz="2000">
                <a:solidFill>
                  <a:srgbClr val="1155CC"/>
                </a:solidFill>
                <a:latin typeface="Courier New"/>
                <a:ea typeface="Courier New"/>
                <a:cs typeface="Courier New"/>
                <a:sym typeface="Courier New"/>
              </a:rPr>
              <a:t>5</a:t>
            </a:r>
            <a:r>
              <a:rPr b="1" lang="en" sz="2000">
                <a:latin typeface="Courier New"/>
                <a:ea typeface="Courier New"/>
                <a:cs typeface="Courier New"/>
                <a:sym typeface="Courier New"/>
              </a:rPr>
              <a:t>))</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13" name="Google Shape;213;p39"/>
          <p:cNvSpPr txBox="1"/>
          <p:nvPr/>
        </p:nvSpPr>
        <p:spPr>
          <a:xfrm>
            <a:off x="4914050" y="3220726"/>
            <a:ext cx="3540600" cy="154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urier New"/>
                <a:ea typeface="Courier New"/>
                <a:cs typeface="Courier New"/>
                <a:sym typeface="Courier New"/>
              </a:rPr>
              <a:t>3.5</a:t>
            </a:r>
            <a:endParaRPr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sp>
        <p:nvSpPr>
          <p:cNvPr id="214" name="Google Shape;214;p39"/>
          <p:cNvSpPr txBox="1"/>
          <p:nvPr/>
        </p:nvSpPr>
        <p:spPr>
          <a:xfrm>
            <a:off x="1223450" y="3829200"/>
            <a:ext cx="2164800" cy="104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741B47"/>
                </a:solidFill>
                <a:latin typeface="Courier New"/>
                <a:ea typeface="Courier New"/>
                <a:cs typeface="Courier New"/>
                <a:sym typeface="Courier New"/>
              </a:rPr>
              <a:t>def</a:t>
            </a:r>
            <a:r>
              <a:rPr b="1" lang="en" sz="1300">
                <a:latin typeface="Courier New"/>
                <a:ea typeface="Courier New"/>
                <a:cs typeface="Courier New"/>
                <a:sym typeface="Courier New"/>
              </a:rPr>
              <a:t> average(a, b):</a:t>
            </a:r>
            <a:endParaRPr b="1" sz="1300">
              <a:latin typeface="Courier New"/>
              <a:ea typeface="Courier New"/>
              <a:cs typeface="Courier New"/>
              <a:sym typeface="Courier New"/>
            </a:endParaRPr>
          </a:p>
          <a:p>
            <a:pPr indent="0" lvl="0" marL="0" rtl="0" algn="l">
              <a:spcBef>
                <a:spcPts val="0"/>
              </a:spcBef>
              <a:spcAft>
                <a:spcPts val="0"/>
              </a:spcAft>
              <a:buNone/>
            </a:pPr>
            <a:r>
              <a:rPr b="1" lang="en" sz="1300">
                <a:latin typeface="Courier New"/>
                <a:ea typeface="Courier New"/>
                <a:cs typeface="Courier New"/>
                <a:sym typeface="Courier New"/>
              </a:rPr>
              <a:t>    </a:t>
            </a:r>
            <a:r>
              <a:rPr b="1" lang="en" sz="1300">
                <a:solidFill>
                  <a:srgbClr val="741B47"/>
                </a:solidFill>
                <a:latin typeface="Courier New"/>
                <a:ea typeface="Courier New"/>
                <a:cs typeface="Courier New"/>
                <a:sym typeface="Courier New"/>
              </a:rPr>
              <a:t>return</a:t>
            </a:r>
            <a:r>
              <a:rPr b="1" lang="en" sz="1300">
                <a:latin typeface="Courier New"/>
                <a:ea typeface="Courier New"/>
                <a:cs typeface="Courier New"/>
                <a:sym typeface="Courier New"/>
              </a:rPr>
              <a:t>(a + b)/</a:t>
            </a:r>
            <a:r>
              <a:rPr b="1" lang="en" sz="1300">
                <a:solidFill>
                  <a:srgbClr val="1155CC"/>
                </a:solidFill>
                <a:latin typeface="Courier New"/>
                <a:ea typeface="Courier New"/>
                <a:cs typeface="Courier New"/>
                <a:sym typeface="Courier New"/>
              </a:rPr>
              <a:t>2</a:t>
            </a:r>
            <a:endParaRPr b="1" sz="1300">
              <a:solidFill>
                <a:srgbClr val="1155CC"/>
              </a:solidFill>
              <a:latin typeface="Courier New"/>
              <a:ea typeface="Courier New"/>
              <a:cs typeface="Courier New"/>
              <a:sym typeface="Courier New"/>
            </a:endParaRPr>
          </a:p>
          <a:p>
            <a:pPr indent="0" lvl="0" marL="0" rtl="0" algn="l">
              <a:spcBef>
                <a:spcPts val="0"/>
              </a:spcBef>
              <a:spcAft>
                <a:spcPts val="0"/>
              </a:spcAft>
              <a:buNone/>
            </a:pPr>
            <a:r>
              <a:rPr b="1" lang="en" sz="1300">
                <a:latin typeface="Courier New"/>
                <a:ea typeface="Courier New"/>
                <a:cs typeface="Courier New"/>
                <a:sym typeface="Courier New"/>
              </a:rPr>
              <a:t>   </a:t>
            </a:r>
            <a:endParaRPr b="1" sz="1300">
              <a:latin typeface="Courier New"/>
              <a:ea typeface="Courier New"/>
              <a:cs typeface="Courier New"/>
              <a:sym typeface="Courier New"/>
            </a:endParaRPr>
          </a:p>
          <a:p>
            <a:pPr indent="0" lvl="0" marL="0" rtl="0" algn="l">
              <a:spcBef>
                <a:spcPts val="0"/>
              </a:spcBef>
              <a:spcAft>
                <a:spcPts val="0"/>
              </a:spcAft>
              <a:buNone/>
            </a:pPr>
            <a:r>
              <a:t/>
            </a:r>
            <a:endParaRPr b="1" sz="1300">
              <a:latin typeface="Courier New"/>
              <a:ea typeface="Courier New"/>
              <a:cs typeface="Courier New"/>
              <a:sym typeface="Courier New"/>
            </a:endParaRPr>
          </a:p>
          <a:p>
            <a:pPr indent="0" lvl="0" marL="0" rtl="0" algn="l">
              <a:spcBef>
                <a:spcPts val="0"/>
              </a:spcBef>
              <a:spcAft>
                <a:spcPts val="0"/>
              </a:spcAft>
              <a:buNone/>
            </a:pPr>
            <a:r>
              <a:t/>
            </a:r>
            <a:endParaRPr b="1" sz="1300">
              <a:latin typeface="Courier New"/>
              <a:ea typeface="Courier New"/>
              <a:cs typeface="Courier New"/>
              <a:sym typeface="Courier New"/>
            </a:endParaRPr>
          </a:p>
        </p:txBody>
      </p:sp>
      <p:sp>
        <p:nvSpPr>
          <p:cNvPr id="215" name="Google Shape;215;p39"/>
          <p:cNvSpPr txBox="1"/>
          <p:nvPr/>
        </p:nvSpPr>
        <p:spPr>
          <a:xfrm>
            <a:off x="1176050" y="3429000"/>
            <a:ext cx="225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module.py</a:t>
            </a:r>
            <a:endParaRPr>
              <a:latin typeface="Proxima Nova"/>
              <a:ea typeface="Proxima Nova"/>
              <a:cs typeface="Proxima Nova"/>
              <a:sym typeface="Proxima Nova"/>
            </a:endParaRPr>
          </a:p>
        </p:txBody>
      </p:sp>
      <p:sp>
        <p:nvSpPr>
          <p:cNvPr id="216" name="Google Shape;216;p39"/>
          <p:cNvSpPr/>
          <p:nvPr/>
        </p:nvSpPr>
        <p:spPr>
          <a:xfrm>
            <a:off x="3122425" y="984741"/>
            <a:ext cx="3587975" cy="2682700"/>
          </a:xfrm>
          <a:custGeom>
            <a:rect b="b" l="l" r="r" t="t"/>
            <a:pathLst>
              <a:path extrusionOk="0" h="107308" w="143519">
                <a:moveTo>
                  <a:pt x="0" y="107308"/>
                </a:moveTo>
                <a:cubicBezTo>
                  <a:pt x="2498" y="92018"/>
                  <a:pt x="-4693" y="33354"/>
                  <a:pt x="14988" y="15565"/>
                </a:cubicBezTo>
                <a:cubicBezTo>
                  <a:pt x="34669" y="-2223"/>
                  <a:pt x="96663" y="-407"/>
                  <a:pt x="118085" y="577"/>
                </a:cubicBezTo>
                <a:cubicBezTo>
                  <a:pt x="139507" y="1561"/>
                  <a:pt x="139280" y="17987"/>
                  <a:pt x="143519" y="21469"/>
                </a:cubicBezTo>
              </a:path>
            </a:pathLst>
          </a:custGeom>
          <a:noFill/>
          <a:ln cap="flat" cmpd="sng" w="38100">
            <a:solidFill>
              <a:srgbClr val="FF9900"/>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000"/>
                                        <p:tgtEl>
                                          <p:spTgt spid="2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Effect filter="fade" transition="in">
                                      <p:cBhvr>
                                        <p:cTn dur="1000"/>
                                        <p:tgtEl>
                                          <p:spTgt spid="2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Effect filter="fade" transition="in">
                                      <p:cBhvr>
                                        <p:cTn dur="1000"/>
                                        <p:tgtEl>
                                          <p:spTgt spid="2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Modules, Packages &amp; Libraries </a:t>
            </a:r>
            <a:endParaRPr/>
          </a:p>
        </p:txBody>
      </p:sp>
      <p:sp>
        <p:nvSpPr>
          <p:cNvPr id="222" name="Google Shape;222;p40"/>
          <p:cNvSpPr txBox="1"/>
          <p:nvPr>
            <p:ph idx="1" type="body"/>
          </p:nvPr>
        </p:nvSpPr>
        <p:spPr>
          <a:xfrm>
            <a:off x="458075" y="1376425"/>
            <a:ext cx="41310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 python </a:t>
            </a:r>
            <a:r>
              <a:rPr b="1" lang="en" sz="1800"/>
              <a:t>module</a:t>
            </a:r>
            <a:r>
              <a:rPr lang="en" sz="1800"/>
              <a:t>:</a:t>
            </a:r>
            <a:endParaRPr sz="1800"/>
          </a:p>
          <a:p>
            <a:pPr indent="-342900" lvl="0" marL="457200" rtl="0" algn="l">
              <a:spcBef>
                <a:spcPts val="600"/>
              </a:spcBef>
              <a:spcAft>
                <a:spcPts val="0"/>
              </a:spcAft>
              <a:buSzPts val="1800"/>
              <a:buChar char="●"/>
            </a:pPr>
            <a:r>
              <a:rPr lang="en" sz="1800"/>
              <a:t>can be imported into your code.</a:t>
            </a:r>
            <a:endParaRPr sz="1800"/>
          </a:p>
          <a:p>
            <a:pPr indent="-342900" lvl="0" marL="457200" rtl="0" algn="l">
              <a:spcBef>
                <a:spcPts val="0"/>
              </a:spcBef>
              <a:spcAft>
                <a:spcPts val="0"/>
              </a:spcAft>
              <a:buSzPts val="1800"/>
              <a:buChar char="●"/>
            </a:pPr>
            <a:r>
              <a:rPr lang="en" sz="1800"/>
              <a:t>contains predefined functions, variables and more. </a:t>
            </a:r>
            <a:endParaRPr sz="1800"/>
          </a:p>
          <a:p>
            <a:pPr indent="-342900" lvl="0" marL="457200" rtl="0" algn="l">
              <a:spcBef>
                <a:spcPts val="0"/>
              </a:spcBef>
              <a:spcAft>
                <a:spcPts val="0"/>
              </a:spcAft>
              <a:buSzPts val="1800"/>
              <a:buChar char="●"/>
            </a:pPr>
            <a:r>
              <a:rPr lang="en" sz="1800"/>
              <a:t>helps to build programs faster and with less difficulty.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 </a:t>
            </a:r>
            <a:endParaRPr sz="1800"/>
          </a:p>
        </p:txBody>
      </p:sp>
      <p:sp>
        <p:nvSpPr>
          <p:cNvPr id="223" name="Google Shape;223;p40"/>
          <p:cNvSpPr txBox="1"/>
          <p:nvPr>
            <p:ph idx="1" type="body"/>
          </p:nvPr>
        </p:nvSpPr>
        <p:spPr>
          <a:xfrm>
            <a:off x="4766150" y="1483400"/>
            <a:ext cx="41310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 </a:t>
            </a:r>
            <a:r>
              <a:rPr b="1" lang="en" sz="1800"/>
              <a:t>package</a:t>
            </a:r>
            <a:r>
              <a:rPr lang="en" sz="1800"/>
              <a:t> is a collection of related modules.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A </a:t>
            </a:r>
            <a:r>
              <a:rPr b="1" lang="en" sz="1800"/>
              <a:t>library</a:t>
            </a:r>
            <a:r>
              <a:rPr lang="en" sz="1800"/>
              <a:t> is a collection of modules and packages.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Documentation </a:t>
            </a:r>
            <a:endParaRPr/>
          </a:p>
        </p:txBody>
      </p:sp>
      <p:sp>
        <p:nvSpPr>
          <p:cNvPr id="229" name="Google Shape;229;p41"/>
          <p:cNvSpPr txBox="1"/>
          <p:nvPr>
            <p:ph idx="1" type="body"/>
          </p:nvPr>
        </p:nvSpPr>
        <p:spPr>
          <a:xfrm>
            <a:off x="458075" y="1300225"/>
            <a:ext cx="4095000" cy="3423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1800"/>
              <a:t>Documentation </a:t>
            </a:r>
            <a:r>
              <a:rPr lang="en" sz="1800"/>
              <a:t>is a written set of  instructions for using the python module or library.</a:t>
            </a:r>
            <a:r>
              <a:rPr b="1" lang="en" sz="1800"/>
              <a:t> </a:t>
            </a:r>
            <a:endParaRPr b="1" sz="1800"/>
          </a:p>
          <a:p>
            <a:pPr indent="-342900" lvl="0" marL="457200" rtl="0" algn="l">
              <a:spcBef>
                <a:spcPts val="600"/>
              </a:spcBef>
              <a:spcAft>
                <a:spcPts val="0"/>
              </a:spcAft>
              <a:buSzPts val="1800"/>
              <a:buChar char="●"/>
            </a:pPr>
            <a:r>
              <a:rPr lang="en" sz="1800"/>
              <a:t>Lists functions that are included</a:t>
            </a:r>
            <a:endParaRPr sz="1800"/>
          </a:p>
          <a:p>
            <a:pPr indent="-342900" lvl="0" marL="457200" rtl="0" algn="l">
              <a:spcBef>
                <a:spcPts val="0"/>
              </a:spcBef>
              <a:spcAft>
                <a:spcPts val="0"/>
              </a:spcAft>
              <a:buSzPts val="1800"/>
              <a:buChar char="●"/>
            </a:pPr>
            <a:r>
              <a:rPr lang="en" sz="1800"/>
              <a:t>Directs how to use each function</a:t>
            </a:r>
            <a:endParaRPr sz="1800"/>
          </a:p>
          <a:p>
            <a:pPr indent="-342900" lvl="0" marL="457200" rtl="0" algn="l">
              <a:spcBef>
                <a:spcPts val="0"/>
              </a:spcBef>
              <a:spcAft>
                <a:spcPts val="0"/>
              </a:spcAft>
              <a:buSzPts val="1800"/>
              <a:buChar char="●"/>
            </a:pPr>
            <a:r>
              <a:rPr lang="en" sz="1800"/>
              <a:t>Offers examples</a:t>
            </a:r>
            <a:endParaRPr sz="1800"/>
          </a:p>
        </p:txBody>
      </p:sp>
      <p:pic>
        <p:nvPicPr>
          <p:cNvPr id="230" name="Google Shape;230;p41"/>
          <p:cNvPicPr preferRelativeResize="0"/>
          <p:nvPr/>
        </p:nvPicPr>
        <p:blipFill>
          <a:blip r:embed="rId3">
            <a:alphaModFix/>
          </a:blip>
          <a:stretch>
            <a:fillRect/>
          </a:stretch>
        </p:blipFill>
        <p:spPr>
          <a:xfrm>
            <a:off x="4866425" y="1644513"/>
            <a:ext cx="3991349" cy="3039224"/>
          </a:xfrm>
          <a:prstGeom prst="rect">
            <a:avLst/>
          </a:prstGeom>
          <a:noFill/>
          <a:ln cap="flat" cmpd="sng" w="19050">
            <a:solidFill>
              <a:srgbClr val="66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Documentation </a:t>
            </a:r>
            <a:endParaRPr/>
          </a:p>
        </p:txBody>
      </p:sp>
      <p:pic>
        <p:nvPicPr>
          <p:cNvPr id="236" name="Google Shape;236;p42"/>
          <p:cNvPicPr preferRelativeResize="0"/>
          <p:nvPr/>
        </p:nvPicPr>
        <p:blipFill>
          <a:blip r:embed="rId3">
            <a:alphaModFix/>
          </a:blip>
          <a:stretch>
            <a:fillRect/>
          </a:stretch>
        </p:blipFill>
        <p:spPr>
          <a:xfrm>
            <a:off x="152400" y="1420153"/>
            <a:ext cx="8839199" cy="2186263"/>
          </a:xfrm>
          <a:prstGeom prst="rect">
            <a:avLst/>
          </a:prstGeom>
          <a:noFill/>
          <a:ln cap="flat" cmpd="sng" w="19050">
            <a:solidFill>
              <a:srgbClr val="666666"/>
            </a:solidFill>
            <a:prstDash val="solid"/>
            <a:round/>
            <a:headEnd len="sm" w="sm" type="none"/>
            <a:tailEnd len="sm" w="sm" type="none"/>
          </a:ln>
        </p:spPr>
      </p:pic>
      <p:pic>
        <p:nvPicPr>
          <p:cNvPr id="237" name="Google Shape;237;p42"/>
          <p:cNvPicPr preferRelativeResize="0"/>
          <p:nvPr/>
        </p:nvPicPr>
        <p:blipFill>
          <a:blip r:embed="rId4">
            <a:alphaModFix/>
          </a:blip>
          <a:stretch>
            <a:fillRect/>
          </a:stretch>
        </p:blipFill>
        <p:spPr>
          <a:xfrm>
            <a:off x="457200" y="3758817"/>
            <a:ext cx="8350813" cy="123228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Libraries for Data Science </a:t>
            </a:r>
            <a:endParaRPr/>
          </a:p>
        </p:txBody>
      </p:sp>
      <p:pic>
        <p:nvPicPr>
          <p:cNvPr id="243" name="Google Shape;243;p43"/>
          <p:cNvPicPr preferRelativeResize="0"/>
          <p:nvPr/>
        </p:nvPicPr>
        <p:blipFill>
          <a:blip r:embed="rId3">
            <a:alphaModFix/>
          </a:blip>
          <a:stretch>
            <a:fillRect/>
          </a:stretch>
        </p:blipFill>
        <p:spPr>
          <a:xfrm>
            <a:off x="3313100" y="1338038"/>
            <a:ext cx="5715000" cy="1190625"/>
          </a:xfrm>
          <a:prstGeom prst="rect">
            <a:avLst/>
          </a:prstGeom>
          <a:noFill/>
          <a:ln>
            <a:noFill/>
          </a:ln>
        </p:spPr>
      </p:pic>
      <p:pic>
        <p:nvPicPr>
          <p:cNvPr id="244" name="Google Shape;244;p43"/>
          <p:cNvPicPr preferRelativeResize="0"/>
          <p:nvPr/>
        </p:nvPicPr>
        <p:blipFill>
          <a:blip r:embed="rId4">
            <a:alphaModFix/>
          </a:blip>
          <a:stretch>
            <a:fillRect/>
          </a:stretch>
        </p:blipFill>
        <p:spPr>
          <a:xfrm>
            <a:off x="4751448" y="2574751"/>
            <a:ext cx="3814800" cy="915550"/>
          </a:xfrm>
          <a:prstGeom prst="rect">
            <a:avLst/>
          </a:prstGeom>
          <a:noFill/>
          <a:ln>
            <a:noFill/>
          </a:ln>
        </p:spPr>
      </p:pic>
      <p:pic>
        <p:nvPicPr>
          <p:cNvPr id="245" name="Google Shape;245;p43"/>
          <p:cNvPicPr preferRelativeResize="0"/>
          <p:nvPr/>
        </p:nvPicPr>
        <p:blipFill>
          <a:blip r:embed="rId5">
            <a:alphaModFix/>
          </a:blip>
          <a:stretch>
            <a:fillRect/>
          </a:stretch>
        </p:blipFill>
        <p:spPr>
          <a:xfrm>
            <a:off x="350400" y="2889051"/>
            <a:ext cx="3325125" cy="1790026"/>
          </a:xfrm>
          <a:prstGeom prst="rect">
            <a:avLst/>
          </a:prstGeom>
          <a:noFill/>
          <a:ln>
            <a:noFill/>
          </a:ln>
        </p:spPr>
      </p:pic>
      <p:pic>
        <p:nvPicPr>
          <p:cNvPr id="246" name="Google Shape;246;p43"/>
          <p:cNvPicPr preferRelativeResize="0"/>
          <p:nvPr/>
        </p:nvPicPr>
        <p:blipFill>
          <a:blip r:embed="rId6">
            <a:alphaModFix/>
          </a:blip>
          <a:stretch>
            <a:fillRect/>
          </a:stretch>
        </p:blipFill>
        <p:spPr>
          <a:xfrm>
            <a:off x="218750" y="1274788"/>
            <a:ext cx="2926890" cy="1317100"/>
          </a:xfrm>
          <a:prstGeom prst="rect">
            <a:avLst/>
          </a:prstGeom>
          <a:noFill/>
          <a:ln>
            <a:noFill/>
          </a:ln>
        </p:spPr>
      </p:pic>
      <p:pic>
        <p:nvPicPr>
          <p:cNvPr id="247" name="Google Shape;247;p43"/>
          <p:cNvPicPr preferRelativeResize="0"/>
          <p:nvPr/>
        </p:nvPicPr>
        <p:blipFill>
          <a:blip r:embed="rId7">
            <a:alphaModFix/>
          </a:blip>
          <a:stretch>
            <a:fillRect/>
          </a:stretch>
        </p:blipFill>
        <p:spPr>
          <a:xfrm>
            <a:off x="4186695" y="3676289"/>
            <a:ext cx="4730200" cy="13565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